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64"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0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7A847CFC-816F-41D0-AAC0-9BF4FEBC753E}" type="datetimeFigureOut">
              <a:rPr lang="es-ES" smtClean="0"/>
              <a:t>18/10/2022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7A847CFC-816F-41D0-AAC0-9BF4FEBC753E}" type="datetimeFigureOut">
              <a:rPr lang="es-ES" smtClean="0"/>
              <a:t>18/10/2022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A847CFC-816F-41D0-AAC0-9BF4FEBC753E}" type="datetimeFigureOut">
              <a:rPr lang="es-ES" smtClean="0"/>
              <a:t>18/10/2022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7A847CFC-816F-41D0-AAC0-9BF4FEBC753E}" type="datetimeFigureOut">
              <a:rPr lang="es-ES" smtClean="0"/>
              <a:t>18/10/2022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a:p>
        </p:txBody>
      </p:sp>
      <p:sp>
        <p:nvSpPr>
          <p:cNvPr id="7" name="Title 6"/>
          <p:cNvSpPr>
            <a:spLocks noGrp="1"/>
          </p:cNvSpPr>
          <p:nvPr>
            <p:ph type="title"/>
          </p:nvPr>
        </p:nvSpPr>
        <p:spPr/>
        <p:txBody>
          <a:bodyPr/>
          <a:lstStyle/>
          <a:p>
            <a:r>
              <a:rPr lang="es-ES" smtClean="0"/>
              <a:t>Haga clic para modificar el estilo de título del patrón</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A847CFC-816F-41D0-AAC0-9BF4FEBC753E}" type="datetimeFigureOut">
              <a:rPr lang="es-ES" smtClean="0"/>
              <a:t>18/10/2022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5" name="Date Placeholder 4"/>
          <p:cNvSpPr>
            <a:spLocks noGrp="1"/>
          </p:cNvSpPr>
          <p:nvPr>
            <p:ph type="dt" sz="half" idx="10"/>
          </p:nvPr>
        </p:nvSpPr>
        <p:spPr/>
        <p:txBody>
          <a:bodyPr/>
          <a:lstStyle/>
          <a:p>
            <a:fld id="{7A847CFC-816F-41D0-AAC0-9BF4FEBC753E}" type="datetimeFigureOut">
              <a:rPr lang="es-ES" smtClean="0"/>
              <a:t>18/10/2022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a:p>
        </p:txBody>
      </p:sp>
      <p:sp>
        <p:nvSpPr>
          <p:cNvPr id="9" name="Content Placeholder 8"/>
          <p:cNvSpPr>
            <a:spLocks noGrp="1"/>
          </p:cNvSpPr>
          <p:nvPr>
            <p:ph sz="quarter" idx="13"/>
          </p:nvPr>
        </p:nvSpPr>
        <p:spPr>
          <a:xfrm>
            <a:off x="676655" y="2679192"/>
            <a:ext cx="3822192" cy="34472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A847CFC-816F-41D0-AAC0-9BF4FEBC753E}" type="datetimeFigureOut">
              <a:rPr lang="es-ES" smtClean="0"/>
              <a:t>18/10/2022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7A847CFC-816F-41D0-AAC0-9BF4FEBC753E}" type="datetimeFigureOut">
              <a:rPr lang="es-ES" smtClean="0"/>
              <a:t>18/10/2022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7A847CFC-816F-41D0-AAC0-9BF4FEBC753E}" type="datetimeFigureOut">
              <a:rPr lang="es-ES" smtClean="0"/>
              <a:t>18/10/2022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7A847CFC-816F-41D0-AAC0-9BF4FEBC753E}" type="datetimeFigureOut">
              <a:rPr lang="es-ES" smtClean="0"/>
              <a:t>18/10/2022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A847CFC-816F-41D0-AAC0-9BF4FEBC753E}" type="datetimeFigureOut">
              <a:rPr lang="es-ES" smtClean="0"/>
              <a:t>18/10/2022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32FADFE-3B8F-471C-ABF0-DBC7717ECBBC}" type="slidenum">
              <a:rPr lang="es-ES" smtClean="0"/>
              <a:t>‹Nº›</a:t>
            </a:fld>
            <a:endParaRPr lang="es-E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7A847CFC-816F-41D0-AAC0-9BF4FEBC753E}" type="datetimeFigureOut">
              <a:rPr lang="es-ES" smtClean="0"/>
              <a:t>18/10/2022</a:t>
            </a:fld>
            <a:endParaRPr lang="es-E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s-E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132FADFE-3B8F-471C-ABF0-DBC7717ECBBC}" type="slidenum">
              <a:rPr lang="es-ES" smtClean="0"/>
              <a:t>‹Nº›</a:t>
            </a:fld>
            <a:endParaRPr lang="es-E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045840" y="1484784"/>
            <a:ext cx="7196336" cy="2304256"/>
          </a:xfrm>
        </p:spPr>
        <p:txBody>
          <a:bodyPr>
            <a:normAutofit fontScale="90000"/>
          </a:bodyPr>
          <a:lstStyle/>
          <a:p>
            <a:r>
              <a:rPr lang="es-AR" b="1" u="sng" dirty="0" smtClean="0">
                <a:effectLst>
                  <a:outerShdw blurRad="38100" dist="38100" dir="2700000" algn="tl">
                    <a:srgbClr val="000000">
                      <a:alpha val="43137"/>
                    </a:srgbClr>
                  </a:outerShdw>
                </a:effectLst>
              </a:rPr>
              <a:t/>
            </a:r>
            <a:br>
              <a:rPr lang="es-AR" b="1" u="sng" dirty="0" smtClean="0">
                <a:effectLst>
                  <a:outerShdw blurRad="38100" dist="38100" dir="2700000" algn="tl">
                    <a:srgbClr val="000000">
                      <a:alpha val="43137"/>
                    </a:srgbClr>
                  </a:outerShdw>
                </a:effectLst>
              </a:rPr>
            </a:br>
            <a:r>
              <a:rPr lang="es-AR" b="1" u="sng" dirty="0">
                <a:effectLst>
                  <a:outerShdw blurRad="38100" dist="38100" dir="2700000" algn="tl">
                    <a:srgbClr val="000000">
                      <a:alpha val="43137"/>
                    </a:srgbClr>
                  </a:outerShdw>
                </a:effectLst>
              </a:rPr>
              <a:t/>
            </a:r>
            <a:br>
              <a:rPr lang="es-AR" b="1" u="sng" dirty="0">
                <a:effectLst>
                  <a:outerShdw blurRad="38100" dist="38100" dir="2700000" algn="tl">
                    <a:srgbClr val="000000">
                      <a:alpha val="43137"/>
                    </a:srgbClr>
                  </a:outerShdw>
                </a:effectLst>
              </a:rPr>
            </a:br>
            <a:r>
              <a:rPr lang="es-AR" b="1" u="sng" dirty="0" smtClean="0">
                <a:effectLst>
                  <a:outerShdw blurRad="38100" dist="38100" dir="2700000" algn="tl">
                    <a:srgbClr val="000000">
                      <a:alpha val="43137"/>
                    </a:srgbClr>
                  </a:outerShdw>
                </a:effectLst>
              </a:rPr>
              <a:t>LUNES EN MOVIMIENTO</a:t>
            </a:r>
            <a:r>
              <a:rPr lang="es-AR" dirty="0" smtClean="0"/>
              <a:t/>
            </a:r>
            <a:br>
              <a:rPr lang="es-AR" dirty="0" smtClean="0"/>
            </a:br>
            <a:r>
              <a:rPr lang="es-AR" dirty="0" smtClean="0"/>
              <a:t/>
            </a:r>
            <a:br>
              <a:rPr lang="es-AR" dirty="0" smtClean="0"/>
            </a:br>
            <a:r>
              <a:rPr lang="es-AR" b="1" dirty="0" smtClean="0">
                <a:effectLst>
                  <a:outerShdw blurRad="38100" dist="38100" dir="2700000" algn="tl">
                    <a:srgbClr val="000000">
                      <a:alpha val="43137"/>
                    </a:srgbClr>
                  </a:outerShdw>
                </a:effectLst>
              </a:rPr>
              <a:t>Centro de Salud</a:t>
            </a:r>
            <a:br>
              <a:rPr lang="es-AR" b="1" dirty="0" smtClean="0">
                <a:effectLst>
                  <a:outerShdw blurRad="38100" dist="38100" dir="2700000" algn="tl">
                    <a:srgbClr val="000000">
                      <a:alpha val="43137"/>
                    </a:srgbClr>
                  </a:outerShdw>
                </a:effectLst>
              </a:rPr>
            </a:br>
            <a:r>
              <a:rPr lang="es-AR" b="1" dirty="0" smtClean="0">
                <a:effectLst>
                  <a:outerShdw blurRad="38100" dist="38100" dir="2700000" algn="tl">
                    <a:srgbClr val="000000">
                      <a:alpha val="43137"/>
                    </a:srgbClr>
                  </a:outerShdw>
                </a:effectLst>
              </a:rPr>
              <a:t>Santa </a:t>
            </a:r>
            <a:r>
              <a:rPr lang="es-AR" b="1" dirty="0">
                <a:effectLst>
                  <a:outerShdw blurRad="38100" dist="38100" dir="2700000" algn="tl">
                    <a:srgbClr val="000000">
                      <a:alpha val="43137"/>
                    </a:srgbClr>
                  </a:outerShdw>
                </a:effectLst>
              </a:rPr>
              <a:t>Laura</a:t>
            </a:r>
            <a:r>
              <a:rPr lang="es-ES" b="1" dirty="0">
                <a:effectLst>
                  <a:outerShdw blurRad="38100" dist="38100" dir="2700000" algn="tl">
                    <a:srgbClr val="000000">
                      <a:alpha val="43137"/>
                    </a:srgbClr>
                  </a:outerShdw>
                </a:effectLst>
              </a:rPr>
              <a:t/>
            </a:r>
            <a:br>
              <a:rPr lang="es-ES" b="1" dirty="0">
                <a:effectLst>
                  <a:outerShdw blurRad="38100" dist="38100" dir="2700000" algn="tl">
                    <a:srgbClr val="000000">
                      <a:alpha val="43137"/>
                    </a:srgbClr>
                  </a:outerShdw>
                </a:effectLst>
              </a:rPr>
            </a:br>
            <a:endParaRPr lang="es-AR" b="1" dirty="0">
              <a:effectLst>
                <a:outerShdw blurRad="38100" dist="38100" dir="2700000" algn="tl">
                  <a:srgbClr val="000000">
                    <a:alpha val="43137"/>
                  </a:srgbClr>
                </a:outerShdw>
              </a:effectLst>
            </a:endParaRPr>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3714365"/>
            <a:ext cx="3024336" cy="1514835"/>
          </a:xfrm>
          <a:prstGeom prst="rect">
            <a:avLst/>
          </a:prstGeom>
          <a:ln w="889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3644835108"/>
      </p:ext>
    </p:extLst>
  </p:cSld>
  <p:clrMapOvr>
    <a:masterClrMapping/>
  </p:clrMapOvr>
  <p:transition spd="slow" advTm="5894">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1663696381717"/>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755576" y="1364034"/>
            <a:ext cx="2736304" cy="48692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4" name="Rectangle 2"/>
          <p:cNvSpPr>
            <a:spLocks noGrp="1" noChangeArrowheads="1"/>
          </p:cNvSpPr>
          <p:nvPr>
            <p:ph type="title" idx="4294967295"/>
          </p:nvPr>
        </p:nvSpPr>
        <p:spPr bwMode="auto">
          <a:xfrm>
            <a:off x="683568" y="260648"/>
            <a:ext cx="7313613" cy="710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3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rPr>
              <a:t>Algunos ejercicios…</a:t>
            </a:r>
            <a:endParaRPr kumimoji="0" lang="es-AR" altLang="es-AR" sz="44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ndParaRPr>
          </a:p>
        </p:txBody>
      </p:sp>
      <p:pic>
        <p:nvPicPr>
          <p:cNvPr id="5124" name="Picture 4" descr="1663696381727"/>
          <p:cNvPicPr>
            <a:picLocks noGrp="1" noChangeAspect="1" noChangeArrowheads="1"/>
          </p:cNvPicPr>
          <p:nvPr>
            <p:ph sz="quarter" idx="4294967295"/>
          </p:nvPr>
        </p:nvPicPr>
        <p:blipFill>
          <a:blip r:embed="rId4" cstate="print">
            <a:extLst>
              <a:ext uri="{28A0092B-C50C-407E-A947-70E740481C1C}">
                <a14:useLocalDpi xmlns:a14="http://schemas.microsoft.com/office/drawing/2010/main" val="0"/>
              </a:ext>
            </a:extLst>
          </a:blip>
          <a:srcRect/>
          <a:stretch>
            <a:fillRect/>
          </a:stretch>
        </p:blipFill>
        <p:spPr bwMode="auto">
          <a:xfrm>
            <a:off x="4499992" y="4077072"/>
            <a:ext cx="3459260" cy="259228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125" name="Picture 5" descr="1663696381775"/>
          <p:cNvPicPr>
            <a:picLocks noGrp="1" noChangeAspect="1" noChangeArrowheads="1"/>
          </p:cNvPicPr>
          <p:nvPr>
            <p:ph sz="quarter" idx="4294967295"/>
          </p:nvPr>
        </p:nvPicPr>
        <p:blipFill>
          <a:blip r:embed="rId5" cstate="print">
            <a:extLst>
              <a:ext uri="{28A0092B-C50C-407E-A947-70E740481C1C}">
                <a14:useLocalDpi xmlns:a14="http://schemas.microsoft.com/office/drawing/2010/main" val="0"/>
              </a:ext>
            </a:extLst>
          </a:blip>
          <a:srcRect/>
          <a:stretch>
            <a:fillRect/>
          </a:stretch>
        </p:blipFill>
        <p:spPr bwMode="auto">
          <a:xfrm>
            <a:off x="3918008" y="1268760"/>
            <a:ext cx="4614432" cy="259228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7599070"/>
      </p:ext>
    </p:extLst>
  </p:cSld>
  <p:clrMapOvr>
    <a:masterClrMapping/>
  </p:clrMapOvr>
  <mc:AlternateContent xmlns:mc="http://schemas.openxmlformats.org/markup-compatibility/2006" xmlns:p14="http://schemas.microsoft.com/office/powerpoint/2010/main">
    <mc:Choice Requires="p14">
      <p:transition spd="slow" p14:dur="1600" advTm="8962">
        <p14:gallery dir="l"/>
      </p:transition>
    </mc:Choice>
    <mc:Fallback xmlns="">
      <p:transition spd="slow" advTm="89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anim calcmode="lin" valueType="num">
                                      <p:cBhvr>
                                        <p:cTn id="15" dur="500" fill="hold"/>
                                        <p:tgtEl>
                                          <p:spTgt spid="5123"/>
                                        </p:tgtEl>
                                        <p:attrNameLst>
                                          <p:attrName>ppt_w</p:attrName>
                                        </p:attrNameLst>
                                      </p:cBhvr>
                                      <p:tavLst>
                                        <p:tav tm="0">
                                          <p:val>
                                            <p:fltVal val="0"/>
                                          </p:val>
                                        </p:tav>
                                        <p:tav tm="100000">
                                          <p:val>
                                            <p:strVal val="#ppt_w"/>
                                          </p:val>
                                        </p:tav>
                                      </p:tavLst>
                                    </p:anim>
                                    <p:anim calcmode="lin" valueType="num">
                                      <p:cBhvr>
                                        <p:cTn id="16" dur="500" fill="hold"/>
                                        <p:tgtEl>
                                          <p:spTgt spid="5123"/>
                                        </p:tgtEl>
                                        <p:attrNameLst>
                                          <p:attrName>ppt_h</p:attrName>
                                        </p:attrNameLst>
                                      </p:cBhvr>
                                      <p:tavLst>
                                        <p:tav tm="0">
                                          <p:val>
                                            <p:fltVal val="0"/>
                                          </p:val>
                                        </p:tav>
                                        <p:tav tm="100000">
                                          <p:val>
                                            <p:strVal val="#ppt_h"/>
                                          </p:val>
                                        </p:tav>
                                      </p:tavLst>
                                    </p:anim>
                                    <p:animEffect transition="in" filter="fade">
                                      <p:cBhvr>
                                        <p:cTn id="17" dur="500"/>
                                        <p:tgtEl>
                                          <p:spTgt spid="512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5125"/>
                                        </p:tgtEl>
                                        <p:attrNameLst>
                                          <p:attrName>style.visibility</p:attrName>
                                        </p:attrNameLst>
                                      </p:cBhvr>
                                      <p:to>
                                        <p:strVal val="visible"/>
                                      </p:to>
                                    </p:set>
                                    <p:anim calcmode="lin" valueType="num">
                                      <p:cBhvr>
                                        <p:cTn id="22" dur="500" fill="hold"/>
                                        <p:tgtEl>
                                          <p:spTgt spid="5125"/>
                                        </p:tgtEl>
                                        <p:attrNameLst>
                                          <p:attrName>ppt_w</p:attrName>
                                        </p:attrNameLst>
                                      </p:cBhvr>
                                      <p:tavLst>
                                        <p:tav tm="0">
                                          <p:val>
                                            <p:fltVal val="0"/>
                                          </p:val>
                                        </p:tav>
                                        <p:tav tm="100000">
                                          <p:val>
                                            <p:strVal val="#ppt_w"/>
                                          </p:val>
                                        </p:tav>
                                      </p:tavLst>
                                    </p:anim>
                                    <p:anim calcmode="lin" valueType="num">
                                      <p:cBhvr>
                                        <p:cTn id="23" dur="500" fill="hold"/>
                                        <p:tgtEl>
                                          <p:spTgt spid="5125"/>
                                        </p:tgtEl>
                                        <p:attrNameLst>
                                          <p:attrName>ppt_h</p:attrName>
                                        </p:attrNameLst>
                                      </p:cBhvr>
                                      <p:tavLst>
                                        <p:tav tm="0">
                                          <p:val>
                                            <p:fltVal val="0"/>
                                          </p:val>
                                        </p:tav>
                                        <p:tav tm="100000">
                                          <p:val>
                                            <p:strVal val="#ppt_h"/>
                                          </p:val>
                                        </p:tav>
                                      </p:tavLst>
                                    </p:anim>
                                    <p:animEffect transition="in" filter="fade">
                                      <p:cBhvr>
                                        <p:cTn id="24" dur="500"/>
                                        <p:tgtEl>
                                          <p:spTgt spid="512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124"/>
                                        </p:tgtEl>
                                        <p:attrNameLst>
                                          <p:attrName>style.visibility</p:attrName>
                                        </p:attrNameLst>
                                      </p:cBhvr>
                                      <p:to>
                                        <p:strVal val="visible"/>
                                      </p:to>
                                    </p:set>
                                    <p:anim calcmode="lin" valueType="num">
                                      <p:cBhvr>
                                        <p:cTn id="29" dur="500" fill="hold"/>
                                        <p:tgtEl>
                                          <p:spTgt spid="5124"/>
                                        </p:tgtEl>
                                        <p:attrNameLst>
                                          <p:attrName>ppt_w</p:attrName>
                                        </p:attrNameLst>
                                      </p:cBhvr>
                                      <p:tavLst>
                                        <p:tav tm="0">
                                          <p:val>
                                            <p:fltVal val="0"/>
                                          </p:val>
                                        </p:tav>
                                        <p:tav tm="100000">
                                          <p:val>
                                            <p:strVal val="#ppt_w"/>
                                          </p:val>
                                        </p:tav>
                                      </p:tavLst>
                                    </p:anim>
                                    <p:anim calcmode="lin" valueType="num">
                                      <p:cBhvr>
                                        <p:cTn id="30" dur="500" fill="hold"/>
                                        <p:tgtEl>
                                          <p:spTgt spid="5124"/>
                                        </p:tgtEl>
                                        <p:attrNameLst>
                                          <p:attrName>ppt_h</p:attrName>
                                        </p:attrNameLst>
                                      </p:cBhvr>
                                      <p:tavLst>
                                        <p:tav tm="0">
                                          <p:val>
                                            <p:fltVal val="0"/>
                                          </p:val>
                                        </p:tav>
                                        <p:tav tm="100000">
                                          <p:val>
                                            <p:strVal val="#ppt_h"/>
                                          </p:val>
                                        </p:tav>
                                      </p:tavLst>
                                    </p:anim>
                                    <p:animEffect transition="in" filter="fade">
                                      <p:cBhvr>
                                        <p:cTn id="31" dur="500"/>
                                        <p:tgtEl>
                                          <p:spTgt spid="5124"/>
                                        </p:tgtEl>
                                      </p:cBhvr>
                                    </p:animEffect>
                                  </p:childTnLst>
                                </p:cTn>
                              </p:par>
                            </p:childTnLst>
                          </p:cTn>
                        </p:par>
                      </p:childTnLst>
                    </p:cTn>
                  </p:par>
                  <p:par>
                    <p:cTn id="32" fill="hold">
                      <p:stCondLst>
                        <p:cond delay="indefinite"/>
                      </p:stCondLst>
                      <p:childTnLst>
                        <p:par>
                          <p:cTn id="33" fill="hold">
                            <p:stCondLst>
                              <p:cond delay="0"/>
                            </p:stCondLst>
                            <p:childTnLst>
                              <p:par>
                                <p:cTn id="34" presetID="32" presetClass="emph" presetSubtype="0" fill="hold" nodeType="clickEffect">
                                  <p:stCondLst>
                                    <p:cond delay="0"/>
                                  </p:stCondLst>
                                  <p:childTnLst>
                                    <p:animRot by="120000">
                                      <p:cBhvr>
                                        <p:cTn id="35" dur="100" fill="hold">
                                          <p:stCondLst>
                                            <p:cond delay="0"/>
                                          </p:stCondLst>
                                        </p:cTn>
                                        <p:tgtEl>
                                          <p:spTgt spid="5123"/>
                                        </p:tgtEl>
                                        <p:attrNameLst>
                                          <p:attrName>r</p:attrName>
                                        </p:attrNameLst>
                                      </p:cBhvr>
                                    </p:animRot>
                                    <p:animRot by="-240000">
                                      <p:cBhvr>
                                        <p:cTn id="36" dur="200" fill="hold">
                                          <p:stCondLst>
                                            <p:cond delay="200"/>
                                          </p:stCondLst>
                                        </p:cTn>
                                        <p:tgtEl>
                                          <p:spTgt spid="5123"/>
                                        </p:tgtEl>
                                        <p:attrNameLst>
                                          <p:attrName>r</p:attrName>
                                        </p:attrNameLst>
                                      </p:cBhvr>
                                    </p:animRot>
                                    <p:animRot by="240000">
                                      <p:cBhvr>
                                        <p:cTn id="37" dur="200" fill="hold">
                                          <p:stCondLst>
                                            <p:cond delay="400"/>
                                          </p:stCondLst>
                                        </p:cTn>
                                        <p:tgtEl>
                                          <p:spTgt spid="5123"/>
                                        </p:tgtEl>
                                        <p:attrNameLst>
                                          <p:attrName>r</p:attrName>
                                        </p:attrNameLst>
                                      </p:cBhvr>
                                    </p:animRot>
                                    <p:animRot by="-240000">
                                      <p:cBhvr>
                                        <p:cTn id="38" dur="200" fill="hold">
                                          <p:stCondLst>
                                            <p:cond delay="600"/>
                                          </p:stCondLst>
                                        </p:cTn>
                                        <p:tgtEl>
                                          <p:spTgt spid="5123"/>
                                        </p:tgtEl>
                                        <p:attrNameLst>
                                          <p:attrName>r</p:attrName>
                                        </p:attrNameLst>
                                      </p:cBhvr>
                                    </p:animRot>
                                    <p:animRot by="120000">
                                      <p:cBhvr>
                                        <p:cTn id="39" dur="200" fill="hold">
                                          <p:stCondLst>
                                            <p:cond delay="800"/>
                                          </p:stCondLst>
                                        </p:cTn>
                                        <p:tgtEl>
                                          <p:spTgt spid="5123"/>
                                        </p:tgtEl>
                                        <p:attrNameLst>
                                          <p:attrName>r</p:attrName>
                                        </p:attrNameLst>
                                      </p:cBhvr>
                                    </p:animRot>
                                  </p:childTnLst>
                                </p:cTn>
                              </p:par>
                              <p:par>
                                <p:cTn id="40" presetID="32" presetClass="emph" presetSubtype="0" fill="hold" nodeType="withEffect">
                                  <p:stCondLst>
                                    <p:cond delay="0"/>
                                  </p:stCondLst>
                                  <p:childTnLst>
                                    <p:animRot by="120000">
                                      <p:cBhvr>
                                        <p:cTn id="41" dur="100" fill="hold">
                                          <p:stCondLst>
                                            <p:cond delay="0"/>
                                          </p:stCondLst>
                                        </p:cTn>
                                        <p:tgtEl>
                                          <p:spTgt spid="5125"/>
                                        </p:tgtEl>
                                        <p:attrNameLst>
                                          <p:attrName>r</p:attrName>
                                        </p:attrNameLst>
                                      </p:cBhvr>
                                    </p:animRot>
                                    <p:animRot by="-240000">
                                      <p:cBhvr>
                                        <p:cTn id="42" dur="200" fill="hold">
                                          <p:stCondLst>
                                            <p:cond delay="200"/>
                                          </p:stCondLst>
                                        </p:cTn>
                                        <p:tgtEl>
                                          <p:spTgt spid="5125"/>
                                        </p:tgtEl>
                                        <p:attrNameLst>
                                          <p:attrName>r</p:attrName>
                                        </p:attrNameLst>
                                      </p:cBhvr>
                                    </p:animRot>
                                    <p:animRot by="240000">
                                      <p:cBhvr>
                                        <p:cTn id="43" dur="200" fill="hold">
                                          <p:stCondLst>
                                            <p:cond delay="400"/>
                                          </p:stCondLst>
                                        </p:cTn>
                                        <p:tgtEl>
                                          <p:spTgt spid="5125"/>
                                        </p:tgtEl>
                                        <p:attrNameLst>
                                          <p:attrName>r</p:attrName>
                                        </p:attrNameLst>
                                      </p:cBhvr>
                                    </p:animRot>
                                    <p:animRot by="-240000">
                                      <p:cBhvr>
                                        <p:cTn id="44" dur="200" fill="hold">
                                          <p:stCondLst>
                                            <p:cond delay="600"/>
                                          </p:stCondLst>
                                        </p:cTn>
                                        <p:tgtEl>
                                          <p:spTgt spid="5125"/>
                                        </p:tgtEl>
                                        <p:attrNameLst>
                                          <p:attrName>r</p:attrName>
                                        </p:attrNameLst>
                                      </p:cBhvr>
                                    </p:animRot>
                                    <p:animRot by="120000">
                                      <p:cBhvr>
                                        <p:cTn id="45" dur="200" fill="hold">
                                          <p:stCondLst>
                                            <p:cond delay="800"/>
                                          </p:stCondLst>
                                        </p:cTn>
                                        <p:tgtEl>
                                          <p:spTgt spid="5125"/>
                                        </p:tgtEl>
                                        <p:attrNameLst>
                                          <p:attrName>r</p:attrName>
                                        </p:attrNameLst>
                                      </p:cBhvr>
                                    </p:animRot>
                                  </p:childTnLst>
                                </p:cTn>
                              </p:par>
                              <p:par>
                                <p:cTn id="46" presetID="32" presetClass="emph" presetSubtype="0" fill="hold" nodeType="withEffect">
                                  <p:stCondLst>
                                    <p:cond delay="0"/>
                                  </p:stCondLst>
                                  <p:childTnLst>
                                    <p:animRot by="120000">
                                      <p:cBhvr>
                                        <p:cTn id="47" dur="100" fill="hold">
                                          <p:stCondLst>
                                            <p:cond delay="0"/>
                                          </p:stCondLst>
                                        </p:cTn>
                                        <p:tgtEl>
                                          <p:spTgt spid="5124"/>
                                        </p:tgtEl>
                                        <p:attrNameLst>
                                          <p:attrName>r</p:attrName>
                                        </p:attrNameLst>
                                      </p:cBhvr>
                                    </p:animRot>
                                    <p:animRot by="-240000">
                                      <p:cBhvr>
                                        <p:cTn id="48" dur="200" fill="hold">
                                          <p:stCondLst>
                                            <p:cond delay="200"/>
                                          </p:stCondLst>
                                        </p:cTn>
                                        <p:tgtEl>
                                          <p:spTgt spid="5124"/>
                                        </p:tgtEl>
                                        <p:attrNameLst>
                                          <p:attrName>r</p:attrName>
                                        </p:attrNameLst>
                                      </p:cBhvr>
                                    </p:animRot>
                                    <p:animRot by="240000">
                                      <p:cBhvr>
                                        <p:cTn id="49" dur="200" fill="hold">
                                          <p:stCondLst>
                                            <p:cond delay="400"/>
                                          </p:stCondLst>
                                        </p:cTn>
                                        <p:tgtEl>
                                          <p:spTgt spid="5124"/>
                                        </p:tgtEl>
                                        <p:attrNameLst>
                                          <p:attrName>r</p:attrName>
                                        </p:attrNameLst>
                                      </p:cBhvr>
                                    </p:animRot>
                                    <p:animRot by="-240000">
                                      <p:cBhvr>
                                        <p:cTn id="50" dur="200" fill="hold">
                                          <p:stCondLst>
                                            <p:cond delay="600"/>
                                          </p:stCondLst>
                                        </p:cTn>
                                        <p:tgtEl>
                                          <p:spTgt spid="5124"/>
                                        </p:tgtEl>
                                        <p:attrNameLst>
                                          <p:attrName>r</p:attrName>
                                        </p:attrNameLst>
                                      </p:cBhvr>
                                    </p:animRot>
                                    <p:animRot by="120000">
                                      <p:cBhvr>
                                        <p:cTn id="51" dur="200" fill="hold">
                                          <p:stCondLst>
                                            <p:cond delay="80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899592" y="3828181"/>
            <a:ext cx="7408333" cy="2841179"/>
          </a:xfrm>
        </p:spPr>
        <p:txBody>
          <a:bodyPr/>
          <a:lstStyle/>
          <a:p>
            <a:pPr marL="0" indent="0">
              <a:buNone/>
            </a:pPr>
            <a:r>
              <a:rPr lang="es-MX" dirty="0">
                <a:solidFill>
                  <a:schemeClr val="tx1"/>
                </a:solidFill>
              </a:rPr>
              <a:t>Se evalúan los parámetros vitales previo y posterior a dicha jornada. Se redacta una ficha </a:t>
            </a:r>
            <a:r>
              <a:rPr lang="es-MX" dirty="0" err="1">
                <a:solidFill>
                  <a:schemeClr val="tx1"/>
                </a:solidFill>
              </a:rPr>
              <a:t>kinesica</a:t>
            </a:r>
            <a:r>
              <a:rPr lang="es-MX" dirty="0">
                <a:solidFill>
                  <a:schemeClr val="tx1"/>
                </a:solidFill>
              </a:rPr>
              <a:t> para cada paciente, que consiste en relevar los datos personales, antecedentes médicos, tratamientos, etc.</a:t>
            </a:r>
            <a:endParaRPr lang="es-ES" dirty="0">
              <a:solidFill>
                <a:schemeClr val="tx1"/>
              </a:solidFill>
            </a:endParaRPr>
          </a:p>
          <a:p>
            <a:pPr marL="0" indent="0">
              <a:buNone/>
            </a:pPr>
            <a:endParaRPr lang="es-AR" dirty="0">
              <a:solidFill>
                <a:schemeClr val="tx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086" y="549399"/>
            <a:ext cx="2580489" cy="25195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57979372"/>
      </p:ext>
    </p:extLst>
  </p:cSld>
  <p:clrMapOvr>
    <a:masterClrMapping/>
  </p:clrMapOvr>
  <mc:AlternateContent xmlns:mc="http://schemas.openxmlformats.org/markup-compatibility/2006" xmlns:p14="http://schemas.microsoft.com/office/powerpoint/2010/main">
    <mc:Choice Requires="p14">
      <p:transition spd="slow" p14:dur="1100" advTm="14792">
        <p14:switch dir="r"/>
      </p:transition>
    </mc:Choice>
    <mc:Fallback xmlns="">
      <p:transition spd="slow" advTm="147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circle(in)">
                                      <p:cBhvr>
                                        <p:cTn id="7" dur="2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3528" y="1484784"/>
            <a:ext cx="4156868" cy="2223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2 Título"/>
          <p:cNvSpPr>
            <a:spLocks noGrp="1"/>
          </p:cNvSpPr>
          <p:nvPr>
            <p:ph type="title"/>
          </p:nvPr>
        </p:nvSpPr>
        <p:spPr/>
        <p:txBody>
          <a:bodyPr>
            <a:normAutofit fontScale="90000"/>
          </a:bodyPr>
          <a:lstStyle/>
          <a:p>
            <a:r>
              <a:rPr lang="es-AR" b="1" dirty="0">
                <a:effectLst>
                  <a:outerShdw blurRad="38100" dist="38100" dir="2700000" algn="tl">
                    <a:srgbClr val="000000">
                      <a:alpha val="43137"/>
                    </a:srgbClr>
                  </a:outerShdw>
                </a:effectLst>
              </a:rPr>
              <a:t>Toma de TA y Glucemia</a:t>
            </a:r>
            <a:r>
              <a:rPr lang="es-ES" b="1" dirty="0">
                <a:effectLst>
                  <a:outerShdw blurRad="38100" dist="38100" dir="2700000" algn="tl">
                    <a:srgbClr val="000000">
                      <a:alpha val="43137"/>
                    </a:srgbClr>
                  </a:outerShdw>
                </a:effectLst>
              </a:rPr>
              <a:t/>
            </a:r>
            <a:br>
              <a:rPr lang="es-ES" b="1" dirty="0">
                <a:effectLst>
                  <a:outerShdw blurRad="38100" dist="38100" dir="2700000" algn="tl">
                    <a:srgbClr val="000000">
                      <a:alpha val="43137"/>
                    </a:srgbClr>
                  </a:outerShdw>
                </a:effectLst>
              </a:rPr>
            </a:br>
            <a:endParaRPr lang="es-AR" b="1" dirty="0">
              <a:effectLst>
                <a:outerShdw blurRad="38100" dist="38100" dir="2700000" algn="tl">
                  <a:srgbClr val="000000">
                    <a:alpha val="43137"/>
                  </a:srgbClr>
                </a:outerShdw>
              </a:effectLst>
            </a:endParaRPr>
          </a:p>
        </p:txBody>
      </p:sp>
      <p:pic>
        <p:nvPicPr>
          <p:cNvPr id="7"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1484784"/>
            <a:ext cx="3960440" cy="2223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7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943" y="3933056"/>
            <a:ext cx="6012162" cy="2705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2789352028"/>
      </p:ext>
    </p:extLst>
  </p:cSld>
  <p:clrMapOvr>
    <a:masterClrMapping/>
  </p:clrMapOvr>
  <mc:AlternateContent xmlns:mc="http://schemas.openxmlformats.org/markup-compatibility/2006" xmlns:p14="http://schemas.microsoft.com/office/powerpoint/2010/main">
    <mc:Choice Requires="p14">
      <p:transition spd="slow" p14:dur="1600" advTm="8258">
        <p14:gallery dir="l"/>
      </p:transition>
    </mc:Choice>
    <mc:Fallback xmlns="">
      <p:transition spd="slow" advTm="825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872067" y="2492896"/>
            <a:ext cx="7408333" cy="3633267"/>
          </a:xfrm>
        </p:spPr>
        <p:txBody>
          <a:bodyPr/>
          <a:lstStyle/>
          <a:p>
            <a:pPr marL="0" indent="0" algn="ctr">
              <a:buNone/>
            </a:pPr>
            <a:r>
              <a:rPr lang="es-MX" dirty="0">
                <a:solidFill>
                  <a:schemeClr val="tx1"/>
                </a:solidFill>
              </a:rPr>
              <a:t>Se culmina la actividad con pautas de alimentación saludable en un  pequeño taller para reforzar la consejería individual, con el objetivo de sensibilizar a las personas sobre sus hábitos, que permitan elecciones más beneficiosas para la salud</a:t>
            </a:r>
            <a:r>
              <a:rPr lang="es-MX" dirty="0" smtClean="0">
                <a:solidFill>
                  <a:schemeClr val="tx1"/>
                </a:solidFill>
              </a:rPr>
              <a:t>.</a:t>
            </a:r>
          </a:p>
          <a:p>
            <a:pPr marL="0" indent="0" algn="ctr">
              <a:buNone/>
            </a:pPr>
            <a:endParaRPr lang="es-MX" dirty="0">
              <a:solidFill>
                <a:schemeClr val="tx1"/>
              </a:solidFill>
            </a:endParaRPr>
          </a:p>
          <a:p>
            <a:pPr marL="0" indent="0" algn="ctr">
              <a:buNone/>
            </a:pPr>
            <a:r>
              <a:rPr lang="es-MX" dirty="0">
                <a:solidFill>
                  <a:schemeClr val="tx1"/>
                </a:solidFill>
              </a:rPr>
              <a:t>Se ofrece agua para hidratarse durante toda la jornada, además de una golosina saludable como colación.</a:t>
            </a:r>
            <a:endParaRPr lang="es-ES" dirty="0">
              <a:solidFill>
                <a:schemeClr val="tx1"/>
              </a:solidFill>
            </a:endParaRPr>
          </a:p>
          <a:p>
            <a:pPr marL="0" indent="0">
              <a:buNone/>
            </a:pPr>
            <a:endParaRPr lang="es-AR" dirty="0"/>
          </a:p>
        </p:txBody>
      </p:sp>
    </p:spTree>
    <p:custDataLst>
      <p:tags r:id="rId1"/>
    </p:custDataLst>
    <p:extLst>
      <p:ext uri="{BB962C8B-B14F-4D97-AF65-F5344CB8AC3E}">
        <p14:creationId xmlns:p14="http://schemas.microsoft.com/office/powerpoint/2010/main" val="3863527546"/>
      </p:ext>
    </p:extLst>
  </p:cSld>
  <p:clrMapOvr>
    <a:masterClrMapping/>
  </p:clrMapOvr>
  <mc:AlternateContent xmlns:mc="http://schemas.openxmlformats.org/markup-compatibility/2006" xmlns:p14="http://schemas.microsoft.com/office/powerpoint/2010/main">
    <mc:Choice Requires="p14">
      <p:transition spd="slow" p14:dur="1200" advTm="15901">
        <p14:prism/>
      </p:transition>
    </mc:Choice>
    <mc:Fallback xmlns="">
      <p:transition spd="slow" advTm="159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166369638179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4499992" y="476672"/>
            <a:ext cx="4029745" cy="30243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descr="1663696381738"/>
          <p:cNvPicPr>
            <a:picLocks noGrp="1" noChangeAspect="1" noChangeArrowheads="1"/>
          </p:cNvPicPr>
          <p:nvPr>
            <p:ph sz="quarter" idx="4294967295"/>
          </p:nvPr>
        </p:nvPicPr>
        <p:blipFill>
          <a:blip r:embed="rId4" cstate="print">
            <a:extLst>
              <a:ext uri="{28A0092B-C50C-407E-A947-70E740481C1C}">
                <a14:useLocalDpi xmlns:a14="http://schemas.microsoft.com/office/drawing/2010/main" val="0"/>
              </a:ext>
            </a:extLst>
          </a:blip>
          <a:srcRect/>
          <a:stretch>
            <a:fillRect/>
          </a:stretch>
        </p:blipFill>
        <p:spPr bwMode="auto">
          <a:xfrm>
            <a:off x="467543" y="476672"/>
            <a:ext cx="3983253" cy="30243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descr="1663696381757"/>
          <p:cNvPicPr>
            <a:picLocks noGrp="1" noChangeAspect="1" noChangeArrowheads="1"/>
          </p:cNvPicPr>
          <p:nvPr>
            <p:ph sz="quarter" idx="4294967295"/>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3573016"/>
            <a:ext cx="6606513" cy="30243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96489520"/>
      </p:ext>
    </p:extLst>
  </p:cSld>
  <p:clrMapOvr>
    <a:masterClrMapping/>
  </p:clrMapOvr>
  <mc:AlternateContent xmlns:mc="http://schemas.openxmlformats.org/markup-compatibility/2006" xmlns:p14="http://schemas.microsoft.com/office/powerpoint/2010/main">
    <mc:Choice Requires="p14">
      <p:transition spd="slow" p14:dur="1400" advTm="8062">
        <p14:doors dir="vert"/>
      </p:transition>
    </mc:Choice>
    <mc:Fallback xmlns="">
      <p:transition spd="slow" advTm="80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fade">
                                      <p:cBhvr>
                                        <p:cTn id="7" dur="5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wipe(down)">
                                      <p:cBhvr>
                                        <p:cTn id="1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872067" y="2492896"/>
            <a:ext cx="7408333" cy="3633267"/>
          </a:xfrm>
        </p:spPr>
        <p:txBody>
          <a:bodyPr/>
          <a:lstStyle/>
          <a:p>
            <a:pPr marL="0" indent="0" algn="ctr">
              <a:buNone/>
            </a:pPr>
            <a:r>
              <a:rPr lang="es-MX" dirty="0">
                <a:solidFill>
                  <a:schemeClr val="tx1"/>
                </a:solidFill>
              </a:rPr>
              <a:t>La concurrencia y la constancia resultó una grata sorpresa, ya que era la primera vez que se proponía este Taller en el barrio</a:t>
            </a:r>
            <a:r>
              <a:rPr lang="es-MX" dirty="0" smtClean="0">
                <a:solidFill>
                  <a:schemeClr val="tx1"/>
                </a:solidFill>
              </a:rPr>
              <a:t>.</a:t>
            </a:r>
          </a:p>
          <a:p>
            <a:pPr marL="0" indent="0" algn="ctr">
              <a:buNone/>
            </a:pPr>
            <a:endParaRPr lang="es-MX" dirty="0">
              <a:solidFill>
                <a:schemeClr val="tx1"/>
              </a:solidFill>
            </a:endParaRPr>
          </a:p>
          <a:p>
            <a:pPr marL="0" indent="0" algn="ctr">
              <a:buNone/>
            </a:pPr>
            <a:r>
              <a:rPr lang="es-MX" dirty="0">
                <a:solidFill>
                  <a:schemeClr val="tx1"/>
                </a:solidFill>
              </a:rPr>
              <a:t>Nos asombró que aún en los días más fríos los adultos mayores asistieron con entusiasmo. Se notó un descenso en la participación luego del receso invernal, que se reanudó con mayor fuerza en la llegada de la </a:t>
            </a:r>
            <a:r>
              <a:rPr lang="es-MX" dirty="0" smtClean="0">
                <a:solidFill>
                  <a:schemeClr val="tx1"/>
                </a:solidFill>
              </a:rPr>
              <a:t>primavera.</a:t>
            </a:r>
            <a:endParaRPr lang="es-ES" dirty="0">
              <a:solidFill>
                <a:schemeClr val="tx1"/>
              </a:solidFill>
            </a:endParaRPr>
          </a:p>
          <a:p>
            <a:pPr marL="0" indent="0" algn="ctr">
              <a:buNone/>
            </a:pPr>
            <a:endParaRPr lang="es-AR" dirty="0">
              <a:solidFill>
                <a:schemeClr val="tx1"/>
              </a:solidFill>
            </a:endParaRPr>
          </a:p>
        </p:txBody>
      </p:sp>
    </p:spTree>
    <p:custDataLst>
      <p:tags r:id="rId1"/>
    </p:custDataLst>
    <p:extLst>
      <p:ext uri="{BB962C8B-B14F-4D97-AF65-F5344CB8AC3E}">
        <p14:creationId xmlns:p14="http://schemas.microsoft.com/office/powerpoint/2010/main" val="2707585589"/>
      </p:ext>
    </p:extLst>
  </p:cSld>
  <p:clrMapOvr>
    <a:masterClrMapping/>
  </p:clrMapOvr>
  <mc:AlternateContent xmlns:mc="http://schemas.openxmlformats.org/markup-compatibility/2006" xmlns:p14="http://schemas.microsoft.com/office/powerpoint/2010/main">
    <mc:Choice Requires="p14">
      <p:transition spd="slow" p14:dur="3000" advTm="15635">
        <p14:shred/>
      </p:transition>
    </mc:Choice>
    <mc:Fallback xmlns="">
      <p:transition spd="slow" advTm="156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lstStyle/>
          <a:p>
            <a:pPr marL="0" indent="0" algn="ctr">
              <a:buNone/>
            </a:pPr>
            <a:r>
              <a:rPr lang="es-AR" dirty="0">
                <a:solidFill>
                  <a:schemeClr val="tx1"/>
                </a:solidFill>
              </a:rPr>
              <a:t>Las personas que asisten se encuentran sumamente conformes y agradecidas con la posibilidad de tener un espacio gratuito, cercano, dinámico, con supervisión profesional.</a:t>
            </a:r>
          </a:p>
          <a:p>
            <a:pPr marL="0" indent="0" algn="ctr">
              <a:buNone/>
            </a:pPr>
            <a:r>
              <a:rPr lang="es-AR" dirty="0">
                <a:solidFill>
                  <a:schemeClr val="tx1"/>
                </a:solidFill>
              </a:rPr>
              <a:t>Consideramos que en el tiempo de la pos-pandemia propiciar encuentros ha permitido la participación activa y la oportunidad de salir del aislamiento para mucha gente.</a:t>
            </a:r>
            <a:endParaRPr lang="es-ES" dirty="0">
              <a:solidFill>
                <a:schemeClr val="tx1"/>
              </a:solidFill>
            </a:endParaRPr>
          </a:p>
          <a:p>
            <a:pPr marL="0" indent="0">
              <a:buNone/>
            </a:pPr>
            <a:endParaRPr lang="es-AR" dirty="0"/>
          </a:p>
        </p:txBody>
      </p:sp>
      <p:sp>
        <p:nvSpPr>
          <p:cNvPr id="3" name="2 Título"/>
          <p:cNvSpPr>
            <a:spLocks noGrp="1"/>
          </p:cNvSpPr>
          <p:nvPr>
            <p:ph type="title"/>
          </p:nvPr>
        </p:nvSpPr>
        <p:spPr>
          <a:xfrm>
            <a:off x="457200" y="664104"/>
            <a:ext cx="8229600" cy="1252728"/>
          </a:xfrm>
        </p:spPr>
        <p:txBody>
          <a:bodyPr>
            <a:normAutofit fontScale="90000"/>
          </a:bodyPr>
          <a:lstStyle/>
          <a:p>
            <a:r>
              <a:rPr lang="es-AR" b="1" dirty="0">
                <a:effectLst>
                  <a:outerShdw blurRad="38100" dist="38100" dir="2700000" algn="tl">
                    <a:srgbClr val="000000">
                      <a:alpha val="43137"/>
                    </a:srgbClr>
                  </a:outerShdw>
                </a:effectLst>
              </a:rPr>
              <a:t>Conclusiones</a:t>
            </a:r>
            <a:r>
              <a:rPr lang="es-ES" b="1" dirty="0">
                <a:effectLst>
                  <a:outerShdw blurRad="38100" dist="38100" dir="2700000" algn="tl">
                    <a:srgbClr val="000000">
                      <a:alpha val="43137"/>
                    </a:srgbClr>
                  </a:outerShdw>
                </a:effectLst>
              </a:rPr>
              <a:t/>
            </a:r>
            <a:br>
              <a:rPr lang="es-ES" b="1" dirty="0">
                <a:effectLst>
                  <a:outerShdw blurRad="38100" dist="38100" dir="2700000" algn="tl">
                    <a:srgbClr val="000000">
                      <a:alpha val="43137"/>
                    </a:srgbClr>
                  </a:outerShdw>
                </a:effectLst>
              </a:rPr>
            </a:br>
            <a:endParaRPr lang="es-AR" b="1" dirty="0">
              <a:effectLst>
                <a:outerShdw blurRad="38100" dist="38100" dir="2700000" algn="tl">
                  <a:srgbClr val="000000">
                    <a:alpha val="43137"/>
                  </a:srgbClr>
                </a:outerShdw>
              </a:effectLst>
            </a:endParaRPr>
          </a:p>
        </p:txBody>
      </p:sp>
    </p:spTree>
    <p:custDataLst>
      <p:tags r:id="rId1"/>
    </p:custDataLst>
    <p:extLst>
      <p:ext uri="{BB962C8B-B14F-4D97-AF65-F5344CB8AC3E}">
        <p14:creationId xmlns:p14="http://schemas.microsoft.com/office/powerpoint/2010/main" val="115261776"/>
      </p:ext>
    </p:extLst>
  </p:cSld>
  <p:clrMapOvr>
    <a:masterClrMapping/>
  </p:clrMapOvr>
  <mc:AlternateContent xmlns:mc="http://schemas.openxmlformats.org/markup-compatibility/2006" xmlns:p14="http://schemas.microsoft.com/office/powerpoint/2010/main">
    <mc:Choice Requires="p14">
      <p:transition spd="slow" p14:dur="1200" advTm="17615">
        <p14:flip dir="r"/>
      </p:transition>
    </mc:Choice>
    <mc:Fallback xmlns="">
      <p:transition spd="slow" advTm="1761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IMG-20220920-WA0100"/>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9295"/>
          <a:stretch/>
        </p:blipFill>
        <p:spPr bwMode="auto">
          <a:xfrm>
            <a:off x="4572000" y="1340768"/>
            <a:ext cx="4287858" cy="2146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8194" name="Picture 2" descr="IMG-20220920-WA0093"/>
          <p:cNvPicPr>
            <a:picLocks noGrp="1" noChangeAspect="1" noChangeArrowheads="1"/>
          </p:cNvPicPr>
          <p:nvPr>
            <p:ph sz="quarter" idx="4294967295"/>
          </p:nvPr>
        </p:nvPicPr>
        <p:blipFill rotWithShape="1">
          <a:blip r:embed="rId4" cstate="print">
            <a:extLst>
              <a:ext uri="{28A0092B-C50C-407E-A947-70E740481C1C}">
                <a14:useLocalDpi xmlns:a14="http://schemas.microsoft.com/office/drawing/2010/main" val="0"/>
              </a:ext>
            </a:extLst>
          </a:blip>
          <a:srcRect r="10981"/>
          <a:stretch/>
        </p:blipFill>
        <p:spPr bwMode="auto">
          <a:xfrm>
            <a:off x="323528" y="692696"/>
            <a:ext cx="3973827" cy="2009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8196" name="Picture 4" descr="IMG-20220920-WA0097"/>
          <p:cNvPicPr>
            <a:picLocks noGrp="1" noChangeAspect="1" noChangeArrowheads="1"/>
          </p:cNvPicPr>
          <p:nvPr>
            <p:ph sz="quarter" idx="4294967295"/>
          </p:nvPr>
        </p:nvPicPr>
        <p:blipFill rotWithShape="1">
          <a:blip r:embed="rId5" cstate="print">
            <a:extLst>
              <a:ext uri="{28A0092B-C50C-407E-A947-70E740481C1C}">
                <a14:useLocalDpi xmlns:a14="http://schemas.microsoft.com/office/drawing/2010/main" val="0"/>
              </a:ext>
            </a:extLst>
          </a:blip>
          <a:srcRect l="6046" r="6382"/>
          <a:stretch/>
        </p:blipFill>
        <p:spPr bwMode="auto">
          <a:xfrm>
            <a:off x="482352" y="3789040"/>
            <a:ext cx="3657600" cy="2349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8197" name="Picture 5" descr="IMG-20220920-WA0105"/>
          <p:cNvPicPr>
            <a:picLocks noGrp="1" noChangeAspect="1" noChangeArrowheads="1"/>
          </p:cNvPicPr>
          <p:nvPr>
            <p:ph sz="quarter" idx="4294967295"/>
          </p:nvPr>
        </p:nvPicPr>
        <p:blipFill rotWithShape="1">
          <a:blip r:embed="rId6" cstate="print">
            <a:extLst>
              <a:ext uri="{28A0092B-C50C-407E-A947-70E740481C1C}">
                <a14:useLocalDpi xmlns:a14="http://schemas.microsoft.com/office/drawing/2010/main" val="0"/>
              </a:ext>
            </a:extLst>
          </a:blip>
          <a:srcRect r="14445"/>
          <a:stretch/>
        </p:blipFill>
        <p:spPr bwMode="auto">
          <a:xfrm>
            <a:off x="4572000" y="4077072"/>
            <a:ext cx="4257937" cy="2238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33481755"/>
      </p:ext>
    </p:extLst>
  </p:cSld>
  <p:clrMapOvr>
    <a:masterClrMapping/>
  </p:clrMapOvr>
  <mc:AlternateContent xmlns:mc="http://schemas.openxmlformats.org/markup-compatibility/2006" xmlns:p14="http://schemas.microsoft.com/office/powerpoint/2010/main">
    <mc:Choice Requires="p14">
      <p:transition spd="slow" p14:dur="1200" advTm="9623">
        <p14:prism/>
      </p:transition>
    </mc:Choice>
    <mc:Fallback xmlns="">
      <p:transition spd="slow" advTm="962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95"/>
                                        </p:tgtEl>
                                        <p:attrNameLst>
                                          <p:attrName>style.visibility</p:attrName>
                                        </p:attrNameLst>
                                      </p:cBhvr>
                                      <p:to>
                                        <p:strVal val="visible"/>
                                      </p:to>
                                    </p:set>
                                    <p:animEffect transition="in" filter="fade">
                                      <p:cBhvr>
                                        <p:cTn id="14" dur="1000"/>
                                        <p:tgtEl>
                                          <p:spTgt spid="8195"/>
                                        </p:tgtEl>
                                      </p:cBhvr>
                                    </p:animEffect>
                                    <p:anim calcmode="lin" valueType="num">
                                      <p:cBhvr>
                                        <p:cTn id="15" dur="1000" fill="hold"/>
                                        <p:tgtEl>
                                          <p:spTgt spid="8195"/>
                                        </p:tgtEl>
                                        <p:attrNameLst>
                                          <p:attrName>ppt_x</p:attrName>
                                        </p:attrNameLst>
                                      </p:cBhvr>
                                      <p:tavLst>
                                        <p:tav tm="0">
                                          <p:val>
                                            <p:strVal val="#ppt_x"/>
                                          </p:val>
                                        </p:tav>
                                        <p:tav tm="100000">
                                          <p:val>
                                            <p:strVal val="#ppt_x"/>
                                          </p:val>
                                        </p:tav>
                                      </p:tavLst>
                                    </p:anim>
                                    <p:anim calcmode="lin" valueType="num">
                                      <p:cBhvr>
                                        <p:cTn id="16" dur="1000" fill="hold"/>
                                        <p:tgtEl>
                                          <p:spTgt spid="819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196"/>
                                        </p:tgtEl>
                                        <p:attrNameLst>
                                          <p:attrName>style.visibility</p:attrName>
                                        </p:attrNameLst>
                                      </p:cBhvr>
                                      <p:to>
                                        <p:strVal val="visible"/>
                                      </p:to>
                                    </p:set>
                                    <p:animEffect transition="in" filter="fade">
                                      <p:cBhvr>
                                        <p:cTn id="21" dur="1000"/>
                                        <p:tgtEl>
                                          <p:spTgt spid="8196"/>
                                        </p:tgtEl>
                                      </p:cBhvr>
                                    </p:animEffect>
                                    <p:anim calcmode="lin" valueType="num">
                                      <p:cBhvr>
                                        <p:cTn id="22" dur="1000" fill="hold"/>
                                        <p:tgtEl>
                                          <p:spTgt spid="8196"/>
                                        </p:tgtEl>
                                        <p:attrNameLst>
                                          <p:attrName>ppt_x</p:attrName>
                                        </p:attrNameLst>
                                      </p:cBhvr>
                                      <p:tavLst>
                                        <p:tav tm="0">
                                          <p:val>
                                            <p:strVal val="#ppt_x"/>
                                          </p:val>
                                        </p:tav>
                                        <p:tav tm="100000">
                                          <p:val>
                                            <p:strVal val="#ppt_x"/>
                                          </p:val>
                                        </p:tav>
                                      </p:tavLst>
                                    </p:anim>
                                    <p:anim calcmode="lin" valueType="num">
                                      <p:cBhvr>
                                        <p:cTn id="23"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197"/>
                                        </p:tgtEl>
                                        <p:attrNameLst>
                                          <p:attrName>style.visibility</p:attrName>
                                        </p:attrNameLst>
                                      </p:cBhvr>
                                      <p:to>
                                        <p:strVal val="visible"/>
                                      </p:to>
                                    </p:set>
                                    <p:animEffect transition="in" filter="fade">
                                      <p:cBhvr>
                                        <p:cTn id="28" dur="1000"/>
                                        <p:tgtEl>
                                          <p:spTgt spid="8197"/>
                                        </p:tgtEl>
                                      </p:cBhvr>
                                    </p:animEffect>
                                    <p:anim calcmode="lin" valueType="num">
                                      <p:cBhvr>
                                        <p:cTn id="29" dur="1000" fill="hold"/>
                                        <p:tgtEl>
                                          <p:spTgt spid="8197"/>
                                        </p:tgtEl>
                                        <p:attrNameLst>
                                          <p:attrName>ppt_x</p:attrName>
                                        </p:attrNameLst>
                                      </p:cBhvr>
                                      <p:tavLst>
                                        <p:tav tm="0">
                                          <p:val>
                                            <p:strVal val="#ppt_x"/>
                                          </p:val>
                                        </p:tav>
                                        <p:tav tm="100000">
                                          <p:val>
                                            <p:strVal val="#ppt_x"/>
                                          </p:val>
                                        </p:tav>
                                      </p:tavLst>
                                    </p:anim>
                                    <p:anim calcmode="lin" valueType="num">
                                      <p:cBhvr>
                                        <p:cTn id="30" dur="1000" fill="hold"/>
                                        <p:tgtEl>
                                          <p:spTgt spid="81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IMG-20220920-WA0096"/>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8161" t="4416" r="8161" b="-4416"/>
          <a:stretch/>
        </p:blipFill>
        <p:spPr bwMode="auto">
          <a:xfrm>
            <a:off x="-180528" y="553839"/>
            <a:ext cx="5751468" cy="32352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 name="Picture 2" descr="1663696381784"/>
          <p:cNvPicPr>
            <a:picLocks noGrp="1" noChangeAspect="1" noChangeArrowheads="1"/>
          </p:cNvPicPr>
          <p:nvPr>
            <p:ph sz="half" idx="4294967295"/>
          </p:nvPr>
        </p:nvPicPr>
        <p:blipFill>
          <a:blip r:embed="rId4" cstate="print">
            <a:extLst>
              <a:ext uri="{28A0092B-C50C-407E-A947-70E740481C1C}">
                <a14:useLocalDpi xmlns:a14="http://schemas.microsoft.com/office/drawing/2010/main" val="0"/>
              </a:ext>
            </a:extLst>
          </a:blip>
          <a:srcRect/>
          <a:stretch>
            <a:fillRect/>
          </a:stretch>
        </p:blipFill>
        <p:spPr bwMode="auto">
          <a:xfrm>
            <a:off x="5508104" y="332656"/>
            <a:ext cx="3086100" cy="4114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descr="IMG-20220920-WA0104"/>
          <p:cNvPicPr>
            <a:picLocks noGrp="1" noChangeAspect="1" noChangeArrowheads="1"/>
          </p:cNvPicPr>
          <p:nvPr>
            <p:ph sz="quarter" idx="4294967295"/>
          </p:nvPr>
        </p:nvPicPr>
        <p:blipFill rotWithShape="1">
          <a:blip r:embed="rId5" cstate="print">
            <a:extLst>
              <a:ext uri="{28A0092B-C50C-407E-A947-70E740481C1C}">
                <a14:useLocalDpi xmlns:a14="http://schemas.microsoft.com/office/drawing/2010/main" val="0"/>
              </a:ext>
            </a:extLst>
          </a:blip>
          <a:srcRect l="-652" t="1449" r="17237" b="26675"/>
          <a:stretch/>
        </p:blipFill>
        <p:spPr bwMode="auto">
          <a:xfrm>
            <a:off x="683568" y="3861048"/>
            <a:ext cx="7612108" cy="29523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331892017"/>
      </p:ext>
    </p:extLst>
  </p:cSld>
  <p:clrMapOvr>
    <a:masterClrMapping/>
  </p:clrMapOvr>
  <mc:AlternateContent xmlns:mc="http://schemas.openxmlformats.org/markup-compatibility/2006" xmlns:p14="http://schemas.microsoft.com/office/powerpoint/2010/main">
    <mc:Choice Requires="p14">
      <p:transition spd="slow" p14:dur="1600" advTm="7784">
        <p14:gallery dir="r"/>
      </p:transition>
    </mc:Choice>
    <mc:Fallback xmlns="">
      <p:transition spd="slow" advTm="77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1000"/>
                                        <p:tgtEl>
                                          <p:spTgt spid="9219"/>
                                        </p:tgtEl>
                                      </p:cBhvr>
                                    </p:animEffect>
                                    <p:anim calcmode="lin" valueType="num">
                                      <p:cBhvr>
                                        <p:cTn id="8" dur="1000" fill="hold"/>
                                        <p:tgtEl>
                                          <p:spTgt spid="9219"/>
                                        </p:tgtEl>
                                        <p:attrNameLst>
                                          <p:attrName>ppt_x</p:attrName>
                                        </p:attrNameLst>
                                      </p:cBhvr>
                                      <p:tavLst>
                                        <p:tav tm="0">
                                          <p:val>
                                            <p:strVal val="#ppt_x"/>
                                          </p:val>
                                        </p:tav>
                                        <p:tav tm="100000">
                                          <p:val>
                                            <p:strVal val="#ppt_x"/>
                                          </p:val>
                                        </p:tav>
                                      </p:tavLst>
                                    </p:anim>
                                    <p:anim calcmode="lin" valueType="num">
                                      <p:cBhvr>
                                        <p:cTn id="9" dur="1000" fill="hold"/>
                                        <p:tgtEl>
                                          <p:spTgt spid="92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220"/>
                                        </p:tgtEl>
                                        <p:attrNameLst>
                                          <p:attrName>style.visibility</p:attrName>
                                        </p:attrNameLst>
                                      </p:cBhvr>
                                      <p:to>
                                        <p:strVal val="visible"/>
                                      </p:to>
                                    </p:set>
                                    <p:animEffect transition="in" filter="fade">
                                      <p:cBhvr>
                                        <p:cTn id="14" dur="1000"/>
                                        <p:tgtEl>
                                          <p:spTgt spid="9220"/>
                                        </p:tgtEl>
                                      </p:cBhvr>
                                    </p:animEffect>
                                    <p:anim calcmode="lin" valueType="num">
                                      <p:cBhvr>
                                        <p:cTn id="15" dur="1000" fill="hold"/>
                                        <p:tgtEl>
                                          <p:spTgt spid="9220"/>
                                        </p:tgtEl>
                                        <p:attrNameLst>
                                          <p:attrName>ppt_x</p:attrName>
                                        </p:attrNameLst>
                                      </p:cBhvr>
                                      <p:tavLst>
                                        <p:tav tm="0">
                                          <p:val>
                                            <p:strVal val="#ppt_x"/>
                                          </p:val>
                                        </p:tav>
                                        <p:tav tm="100000">
                                          <p:val>
                                            <p:strVal val="#ppt_x"/>
                                          </p:val>
                                        </p:tav>
                                      </p:tavLst>
                                    </p:anim>
                                    <p:anim calcmode="lin" valueType="num">
                                      <p:cBhvr>
                                        <p:cTn id="16" dur="1000" fill="hold"/>
                                        <p:tgtEl>
                                          <p:spTgt spid="92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218"/>
                                        </p:tgtEl>
                                        <p:attrNameLst>
                                          <p:attrName>style.visibility</p:attrName>
                                        </p:attrNameLst>
                                      </p:cBhvr>
                                      <p:to>
                                        <p:strVal val="visible"/>
                                      </p:to>
                                    </p:set>
                                    <p:anim calcmode="lin" valueType="num">
                                      <p:cBhvr additive="base">
                                        <p:cTn id="21" dur="500" fill="hold"/>
                                        <p:tgtEl>
                                          <p:spTgt spid="9218"/>
                                        </p:tgtEl>
                                        <p:attrNameLst>
                                          <p:attrName>ppt_x</p:attrName>
                                        </p:attrNameLst>
                                      </p:cBhvr>
                                      <p:tavLst>
                                        <p:tav tm="0">
                                          <p:val>
                                            <p:strVal val="#ppt_x"/>
                                          </p:val>
                                        </p:tav>
                                        <p:tav tm="100000">
                                          <p:val>
                                            <p:strVal val="#ppt_x"/>
                                          </p:val>
                                        </p:tav>
                                      </p:tavLst>
                                    </p:anim>
                                    <p:anim calcmode="lin" valueType="num">
                                      <p:cBhvr additive="base">
                                        <p:cTn id="22"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lstStyle/>
          <a:p>
            <a:pPr marL="0" indent="0">
              <a:buNone/>
            </a:pPr>
            <a:r>
              <a:rPr lang="es-AR" dirty="0">
                <a:solidFill>
                  <a:schemeClr val="tx1"/>
                </a:solidFill>
              </a:rPr>
              <a:t>Tanto la dieta como la actividad física son los pilares fundamentales para el tratamiento de las ECNT más difíciles de sostener, ya que la medicación resulta más fácil tomarla en tiempo y forma, pero todo lo que genera un cambio de hábitos es mucho mas complejo; por lo tanto en este Taller pudimos ofrecer un lugar de entrenamiento, entretenimiento y educación alimentaria para sostener a lo largo del año. </a:t>
            </a:r>
            <a:endParaRPr lang="es-ES" dirty="0">
              <a:solidFill>
                <a:schemeClr val="tx1"/>
              </a:solidFill>
            </a:endParaRPr>
          </a:p>
          <a:p>
            <a:pPr marL="0" indent="0">
              <a:buNone/>
            </a:pPr>
            <a:endParaRPr lang="es-AR" dirty="0">
              <a:solidFill>
                <a:schemeClr val="tx1"/>
              </a:solidFill>
            </a:endParaRPr>
          </a:p>
        </p:txBody>
      </p:sp>
    </p:spTree>
    <p:custDataLst>
      <p:tags r:id="rId1"/>
    </p:custDataLst>
    <p:extLst>
      <p:ext uri="{BB962C8B-B14F-4D97-AF65-F5344CB8AC3E}">
        <p14:creationId xmlns:p14="http://schemas.microsoft.com/office/powerpoint/2010/main" val="3588335520"/>
      </p:ext>
    </p:extLst>
  </p:cSld>
  <p:clrMapOvr>
    <a:masterClrMapping/>
  </p:clrMapOvr>
  <mc:AlternateContent xmlns:mc="http://schemas.openxmlformats.org/markup-compatibility/2006" xmlns:p14="http://schemas.microsoft.com/office/powerpoint/2010/main">
    <mc:Choice Requires="p14">
      <p:transition spd="slow" p14:dur="1200" advTm="21450">
        <p14:flip dir="r"/>
      </p:transition>
    </mc:Choice>
    <mc:Fallback xmlns="">
      <p:transition spd="slow" advTm="214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Subtítulo"/>
          <p:cNvSpPr>
            <a:spLocks noGrp="1"/>
          </p:cNvSpPr>
          <p:nvPr>
            <p:ph type="subTitle" idx="1"/>
          </p:nvPr>
        </p:nvSpPr>
        <p:spPr>
          <a:xfrm>
            <a:off x="1371600" y="908720"/>
            <a:ext cx="6400800" cy="4680520"/>
          </a:xfrm>
        </p:spPr>
        <p:txBody>
          <a:bodyPr>
            <a:normAutofit lnSpcReduction="10000"/>
          </a:bodyPr>
          <a:lstStyle/>
          <a:p>
            <a:r>
              <a:rPr lang="es-AR" sz="3900" b="1" u="sng" dirty="0">
                <a:solidFill>
                  <a:schemeClr val="bg1"/>
                </a:solidFill>
                <a:effectLst>
                  <a:outerShdw blurRad="38100" dist="38100" dir="2700000" algn="tl">
                    <a:srgbClr val="000000">
                      <a:alpha val="43137"/>
                    </a:srgbClr>
                  </a:outerShdw>
                </a:effectLst>
              </a:rPr>
              <a:t>Autoras:</a:t>
            </a:r>
          </a:p>
          <a:p>
            <a:endParaRPr lang="es-AR" sz="2400" b="1" dirty="0">
              <a:solidFill>
                <a:schemeClr val="tx1"/>
              </a:solidFill>
            </a:endParaRPr>
          </a:p>
          <a:p>
            <a:r>
              <a:rPr lang="es-AR" sz="2400" b="1" dirty="0">
                <a:solidFill>
                  <a:schemeClr val="tx1"/>
                </a:solidFill>
              </a:rPr>
              <a:t> Lic. Silva Noelia – Nutricionista</a:t>
            </a:r>
          </a:p>
          <a:p>
            <a:endParaRPr lang="es-AR" sz="2400" b="1" dirty="0">
              <a:solidFill>
                <a:schemeClr val="tx1"/>
              </a:solidFill>
            </a:endParaRPr>
          </a:p>
          <a:p>
            <a:r>
              <a:rPr lang="es-AR" sz="2400" b="1" dirty="0">
                <a:solidFill>
                  <a:schemeClr val="tx1"/>
                </a:solidFill>
              </a:rPr>
              <a:t> </a:t>
            </a:r>
            <a:r>
              <a:rPr lang="es-AR" sz="2400" b="1" dirty="0" err="1">
                <a:solidFill>
                  <a:schemeClr val="tx1"/>
                </a:solidFill>
              </a:rPr>
              <a:t>Palazzolo</a:t>
            </a:r>
            <a:r>
              <a:rPr lang="es-AR" sz="2400" b="1" dirty="0">
                <a:solidFill>
                  <a:schemeClr val="tx1"/>
                </a:solidFill>
              </a:rPr>
              <a:t> Rosana – Promotora</a:t>
            </a:r>
          </a:p>
          <a:p>
            <a:endParaRPr lang="es-AR" sz="2400" b="1" dirty="0">
              <a:solidFill>
                <a:schemeClr val="tx1"/>
              </a:solidFill>
            </a:endParaRPr>
          </a:p>
          <a:p>
            <a:r>
              <a:rPr lang="es-AR" sz="2400" b="1" dirty="0">
                <a:solidFill>
                  <a:schemeClr val="tx1"/>
                </a:solidFill>
              </a:rPr>
              <a:t> Gómez Marcela – Promotora</a:t>
            </a:r>
          </a:p>
          <a:p>
            <a:endParaRPr lang="es-AR" sz="2400" b="1" dirty="0">
              <a:solidFill>
                <a:schemeClr val="tx1"/>
              </a:solidFill>
            </a:endParaRPr>
          </a:p>
          <a:p>
            <a:r>
              <a:rPr lang="es-AR" sz="2400" b="1" dirty="0">
                <a:solidFill>
                  <a:schemeClr val="tx1"/>
                </a:solidFill>
              </a:rPr>
              <a:t> Lic. </a:t>
            </a:r>
            <a:r>
              <a:rPr lang="es-AR" sz="2400" b="1" dirty="0" err="1">
                <a:solidFill>
                  <a:schemeClr val="tx1"/>
                </a:solidFill>
              </a:rPr>
              <a:t>Velazquez</a:t>
            </a:r>
            <a:r>
              <a:rPr lang="es-AR" sz="2400" b="1" dirty="0">
                <a:solidFill>
                  <a:schemeClr val="tx1"/>
                </a:solidFill>
              </a:rPr>
              <a:t> Celeste – Docente y Kinesióloga</a:t>
            </a:r>
          </a:p>
          <a:p>
            <a:endParaRPr lang="es-AR" sz="2400" b="1" dirty="0">
              <a:solidFill>
                <a:schemeClr val="tx1"/>
              </a:solidFill>
            </a:endParaRPr>
          </a:p>
          <a:p>
            <a:r>
              <a:rPr lang="es-AR" sz="2400" b="1" dirty="0">
                <a:solidFill>
                  <a:schemeClr val="tx1"/>
                </a:solidFill>
              </a:rPr>
              <a:t> Alumnos de Kinesiología de la UNAHUR.</a:t>
            </a:r>
            <a:endParaRPr lang="es-ES" sz="2400" b="1" dirty="0">
              <a:solidFill>
                <a:schemeClr val="tx1"/>
              </a:solidFill>
            </a:endParaRPr>
          </a:p>
          <a:p>
            <a:endParaRPr lang="es-AR" dirty="0">
              <a:solidFill>
                <a:schemeClr val="tx1"/>
              </a:solidFill>
            </a:endParaRPr>
          </a:p>
        </p:txBody>
      </p:sp>
    </p:spTree>
    <p:custDataLst>
      <p:tags r:id="rId1"/>
    </p:custDataLst>
    <p:extLst>
      <p:ext uri="{BB962C8B-B14F-4D97-AF65-F5344CB8AC3E}">
        <p14:creationId xmlns:p14="http://schemas.microsoft.com/office/powerpoint/2010/main" val="3159491867"/>
      </p:ext>
    </p:extLst>
  </p:cSld>
  <p:clrMapOvr>
    <a:masterClrMapping/>
  </p:clrMapOvr>
  <p:transition spd="slow" advTm="11429">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 calcmode="lin" valueType="num">
                                      <p:cBhvr additive="base">
                                        <p:cTn id="3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HOTO-2022-10-03-12-33-49"/>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660202" y="517202"/>
            <a:ext cx="5864126" cy="58641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a:spLocks noChangeArrowheads="1"/>
          </p:cNvSpPr>
          <p:nvPr/>
        </p:nvSpPr>
        <p:spPr bwMode="auto">
          <a:xfrm>
            <a:off x="2915816" y="5301208"/>
            <a:ext cx="30243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altLang="es-AR" sz="1800" b="0" i="1" u="none" strike="noStrike" cap="none" normalizeH="0" baseline="0" dirty="0" err="1" smtClean="0">
                <a:ln>
                  <a:noFill/>
                </a:ln>
                <a:solidFill>
                  <a:schemeClr val="tx1"/>
                </a:solidFill>
                <a:effectLst/>
                <a:latin typeface="Cooper Black" pitchFamily="18" charset="0"/>
                <a:cs typeface="Arial" pitchFamily="34" charset="0"/>
              </a:rPr>
              <a:t>Caps</a:t>
            </a:r>
            <a:r>
              <a:rPr kumimoji="0" lang="es-AR" altLang="es-AR" sz="1800" b="0" i="1" u="none" strike="noStrike" cap="none" normalizeH="0" baseline="0" dirty="0" smtClean="0">
                <a:ln>
                  <a:noFill/>
                </a:ln>
                <a:solidFill>
                  <a:schemeClr val="tx1"/>
                </a:solidFill>
                <a:effectLst/>
                <a:latin typeface="Cooper Black" pitchFamily="18" charset="0"/>
                <a:cs typeface="Arial" pitchFamily="34" charset="0"/>
              </a:rPr>
              <a:t> Santa Laura…</a:t>
            </a:r>
          </a:p>
          <a:p>
            <a:pPr marL="0" marR="0" lvl="0" indent="0" algn="l" defTabSz="914400" rtl="0" eaLnBrk="1" fontAlgn="base" latinLnBrk="0" hangingPunct="1">
              <a:lnSpc>
                <a:spcPct val="100000"/>
              </a:lnSpc>
              <a:spcBef>
                <a:spcPct val="0"/>
              </a:spcBef>
              <a:spcAft>
                <a:spcPct val="0"/>
              </a:spcAft>
              <a:buClrTx/>
              <a:buSzTx/>
              <a:buFontTx/>
              <a:buNone/>
              <a:tabLst/>
            </a:pPr>
            <a:r>
              <a:rPr lang="es-AR" altLang="es-AR" i="1" dirty="0" smtClean="0">
                <a:latin typeface="Cooper Black" pitchFamily="18" charset="0"/>
                <a:cs typeface="Arial" pitchFamily="34" charset="0"/>
              </a:rPr>
              <a:t>Gracias por su atención</a:t>
            </a:r>
            <a:r>
              <a:rPr kumimoji="0" lang="es-AR" altLang="es-AR" sz="1800" b="0" i="1" u="none" strike="noStrike" cap="none" normalizeH="0" baseline="0" dirty="0" smtClean="0">
                <a:ln>
                  <a:noFill/>
                </a:ln>
                <a:solidFill>
                  <a:schemeClr val="tx1"/>
                </a:solidFill>
                <a:effectLst/>
                <a:latin typeface="Cooper Black" pitchFamily="18" charset="0"/>
                <a:cs typeface="Arial" pitchFamily="34" charset="0"/>
              </a:rPr>
              <a:t>!</a:t>
            </a:r>
            <a:endParaRPr kumimoji="0" lang="es-AR" altLang="es-AR" sz="1800" b="0" i="0" u="none" strike="noStrike" cap="none" normalizeH="0" baseline="0" dirty="0" smtClean="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640467848"/>
      </p:ext>
    </p:extLst>
  </p:cSld>
  <p:clrMapOvr>
    <a:masterClrMapping/>
  </p:clrMapOvr>
  <mc:AlternateContent xmlns:mc="http://schemas.openxmlformats.org/markup-compatibility/2006" xmlns:p14="http://schemas.microsoft.com/office/powerpoint/2010/main">
    <mc:Choice Requires="p14">
      <p:transition spd="slow" p14:dur="1400" advTm="10263">
        <p14:doors dir="vert"/>
      </p:transition>
    </mc:Choice>
    <mc:Fallback xmlns="">
      <p:transition spd="slow" advTm="102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p:cTn id="7" dur="1000" fill="hold"/>
                                        <p:tgtEl>
                                          <p:spTgt spid="10242"/>
                                        </p:tgtEl>
                                        <p:attrNameLst>
                                          <p:attrName>ppt_w</p:attrName>
                                        </p:attrNameLst>
                                      </p:cBhvr>
                                      <p:tavLst>
                                        <p:tav tm="0">
                                          <p:val>
                                            <p:fltVal val="0"/>
                                          </p:val>
                                        </p:tav>
                                        <p:tav tm="100000">
                                          <p:val>
                                            <p:strVal val="#ppt_w"/>
                                          </p:val>
                                        </p:tav>
                                      </p:tavLst>
                                    </p:anim>
                                    <p:anim calcmode="lin" valueType="num">
                                      <p:cBhvr>
                                        <p:cTn id="8" dur="1000" fill="hold"/>
                                        <p:tgtEl>
                                          <p:spTgt spid="10242"/>
                                        </p:tgtEl>
                                        <p:attrNameLst>
                                          <p:attrName>ppt_h</p:attrName>
                                        </p:attrNameLst>
                                      </p:cBhvr>
                                      <p:tavLst>
                                        <p:tav tm="0">
                                          <p:val>
                                            <p:fltVal val="0"/>
                                          </p:val>
                                        </p:tav>
                                        <p:tav tm="100000">
                                          <p:val>
                                            <p:strVal val="#ppt_h"/>
                                          </p:val>
                                        </p:tav>
                                      </p:tavLst>
                                    </p:anim>
                                    <p:anim calcmode="lin" valueType="num">
                                      <p:cBhvr>
                                        <p:cTn id="9" dur="1000" fill="hold"/>
                                        <p:tgtEl>
                                          <p:spTgt spid="10242"/>
                                        </p:tgtEl>
                                        <p:attrNameLst>
                                          <p:attrName>style.rotation</p:attrName>
                                        </p:attrNameLst>
                                      </p:cBhvr>
                                      <p:tavLst>
                                        <p:tav tm="0">
                                          <p:val>
                                            <p:fltVal val="90"/>
                                          </p:val>
                                        </p:tav>
                                        <p:tav tm="100000">
                                          <p:val>
                                            <p:fltVal val="0"/>
                                          </p:val>
                                        </p:tav>
                                      </p:tavLst>
                                    </p:anim>
                                    <p:animEffect transition="in" filter="fade">
                                      <p:cBhvr>
                                        <p:cTn id="10" dur="1000"/>
                                        <p:tgtEl>
                                          <p:spTgt spid="1024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95536" y="1274432"/>
            <a:ext cx="8291264" cy="2442600"/>
          </a:xfrm>
        </p:spPr>
        <p:txBody>
          <a:bodyPr>
            <a:normAutofit fontScale="90000"/>
          </a:bodyPr>
          <a:lstStyle/>
          <a:p>
            <a:r>
              <a:rPr lang="es-MX" sz="2700" dirty="0">
                <a:solidFill>
                  <a:schemeClr val="tx1"/>
                </a:solidFill>
              </a:rPr>
              <a:t>La malnutrición por exceso, la obesidad y el sedentarismo están asociados directamente con el crecimiento de enfermedades crónicas no transmisibles (ECNT). </a:t>
            </a:r>
            <a:br>
              <a:rPr lang="es-MX" sz="2700" dirty="0">
                <a:solidFill>
                  <a:schemeClr val="tx1"/>
                </a:solidFill>
              </a:rPr>
            </a:br>
            <a:r>
              <a:rPr lang="es-MX" sz="2700" dirty="0" smtClean="0">
                <a:solidFill>
                  <a:schemeClr val="tx1"/>
                </a:solidFill>
              </a:rPr>
              <a:t>La </a:t>
            </a:r>
            <a:r>
              <a:rPr lang="es-MX" sz="2700" dirty="0">
                <a:solidFill>
                  <a:schemeClr val="tx1"/>
                </a:solidFill>
              </a:rPr>
              <a:t>obesidad en adultos es uno de los factores </a:t>
            </a:r>
            <a:br>
              <a:rPr lang="es-MX" sz="2700" dirty="0">
                <a:solidFill>
                  <a:schemeClr val="tx1"/>
                </a:solidFill>
              </a:rPr>
            </a:br>
            <a:r>
              <a:rPr lang="es-MX" sz="2700" dirty="0">
                <a:solidFill>
                  <a:schemeClr val="tx1"/>
                </a:solidFill>
              </a:rPr>
              <a:t>determinantes que explican el crecimiento de las principales causas de </a:t>
            </a:r>
            <a:r>
              <a:rPr lang="es-MX" sz="2700" dirty="0" err="1" smtClean="0">
                <a:solidFill>
                  <a:schemeClr val="tx1"/>
                </a:solidFill>
              </a:rPr>
              <a:t>morbi</a:t>
            </a:r>
            <a:r>
              <a:rPr lang="es-MX" sz="2700" dirty="0">
                <a:solidFill>
                  <a:schemeClr val="tx1"/>
                </a:solidFill>
              </a:rPr>
              <a:t>-</a:t>
            </a:r>
            <a:r>
              <a:rPr lang="es-MX" sz="2700" dirty="0" smtClean="0">
                <a:solidFill>
                  <a:schemeClr val="tx1"/>
                </a:solidFill>
              </a:rPr>
              <a:t>mortalidad</a:t>
            </a:r>
            <a:r>
              <a:rPr lang="es-MX" sz="2700" dirty="0">
                <a:solidFill>
                  <a:schemeClr val="tx1"/>
                </a:solidFill>
              </a:rPr>
              <a:t>.</a:t>
            </a:r>
            <a:br>
              <a:rPr lang="es-MX" sz="2700" dirty="0">
                <a:solidFill>
                  <a:schemeClr val="tx1"/>
                </a:solidFill>
              </a:rPr>
            </a:br>
            <a:r>
              <a:rPr lang="es-MX" dirty="0">
                <a:solidFill>
                  <a:schemeClr val="tx1"/>
                </a:solidFill>
              </a:rPr>
              <a:t/>
            </a:r>
            <a:br>
              <a:rPr lang="es-MX" dirty="0">
                <a:solidFill>
                  <a:schemeClr val="tx1"/>
                </a:solidFill>
              </a:rPr>
            </a:br>
            <a:endParaRPr lang="es-AR"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3429000"/>
            <a:ext cx="5614988" cy="280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983381347"/>
      </p:ext>
    </p:extLst>
  </p:cSld>
  <p:clrMapOvr>
    <a:masterClrMapping/>
  </p:clrMapOvr>
  <p:transition spd="slow" advTm="16228">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down)">
                                      <p:cBhvr>
                                        <p:cTn id="15" dur="580">
                                          <p:stCondLst>
                                            <p:cond delay="0"/>
                                          </p:stCondLst>
                                        </p:cTn>
                                        <p:tgtEl>
                                          <p:spTgt spid="1026"/>
                                        </p:tgtEl>
                                      </p:cBhvr>
                                    </p:animEffect>
                                    <p:anim calcmode="lin" valueType="num">
                                      <p:cBhvr>
                                        <p:cTn id="16"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21" dur="26">
                                          <p:stCondLst>
                                            <p:cond delay="650"/>
                                          </p:stCondLst>
                                        </p:cTn>
                                        <p:tgtEl>
                                          <p:spTgt spid="1026"/>
                                        </p:tgtEl>
                                      </p:cBhvr>
                                      <p:to x="100000" y="60000"/>
                                    </p:animScale>
                                    <p:animScale>
                                      <p:cBhvr>
                                        <p:cTn id="22" dur="166" decel="50000">
                                          <p:stCondLst>
                                            <p:cond delay="676"/>
                                          </p:stCondLst>
                                        </p:cTn>
                                        <p:tgtEl>
                                          <p:spTgt spid="1026"/>
                                        </p:tgtEl>
                                      </p:cBhvr>
                                      <p:to x="100000" y="100000"/>
                                    </p:animScale>
                                    <p:animScale>
                                      <p:cBhvr>
                                        <p:cTn id="23" dur="26">
                                          <p:stCondLst>
                                            <p:cond delay="1312"/>
                                          </p:stCondLst>
                                        </p:cTn>
                                        <p:tgtEl>
                                          <p:spTgt spid="1026"/>
                                        </p:tgtEl>
                                      </p:cBhvr>
                                      <p:to x="100000" y="80000"/>
                                    </p:animScale>
                                    <p:animScale>
                                      <p:cBhvr>
                                        <p:cTn id="24" dur="166" decel="50000">
                                          <p:stCondLst>
                                            <p:cond delay="1338"/>
                                          </p:stCondLst>
                                        </p:cTn>
                                        <p:tgtEl>
                                          <p:spTgt spid="1026"/>
                                        </p:tgtEl>
                                      </p:cBhvr>
                                      <p:to x="100000" y="100000"/>
                                    </p:animScale>
                                    <p:animScale>
                                      <p:cBhvr>
                                        <p:cTn id="25" dur="26">
                                          <p:stCondLst>
                                            <p:cond delay="1642"/>
                                          </p:stCondLst>
                                        </p:cTn>
                                        <p:tgtEl>
                                          <p:spTgt spid="1026"/>
                                        </p:tgtEl>
                                      </p:cBhvr>
                                      <p:to x="100000" y="90000"/>
                                    </p:animScale>
                                    <p:animScale>
                                      <p:cBhvr>
                                        <p:cTn id="26" dur="166" decel="50000">
                                          <p:stCondLst>
                                            <p:cond delay="1668"/>
                                          </p:stCondLst>
                                        </p:cTn>
                                        <p:tgtEl>
                                          <p:spTgt spid="1026"/>
                                        </p:tgtEl>
                                      </p:cBhvr>
                                      <p:to x="100000" y="100000"/>
                                    </p:animScale>
                                    <p:animScale>
                                      <p:cBhvr>
                                        <p:cTn id="27" dur="26">
                                          <p:stCondLst>
                                            <p:cond delay="1808"/>
                                          </p:stCondLst>
                                        </p:cTn>
                                        <p:tgtEl>
                                          <p:spTgt spid="1026"/>
                                        </p:tgtEl>
                                      </p:cBhvr>
                                      <p:to x="100000" y="95000"/>
                                    </p:animScale>
                                    <p:animScale>
                                      <p:cBhvr>
                                        <p:cTn id="28"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900113" y="116632"/>
            <a:ext cx="7343775"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3200" b="0" i="0" u="none" strike="noStrike" cap="none" normalizeH="0" baseline="0" dirty="0" smtClean="0">
                <a:ln>
                  <a:noFill/>
                </a:ln>
                <a:solidFill>
                  <a:schemeClr val="tx1"/>
                </a:solidFill>
                <a:effectLst/>
                <a:latin typeface="Arial" pitchFamily="34" charset="0"/>
              </a:rPr>
              <a:t>El ejercicio cumple un rol fundamental </a:t>
            </a:r>
            <a:br>
              <a:rPr kumimoji="0" lang="es-AR" altLang="es-AR" sz="3200" b="0" i="0" u="none" strike="noStrike" cap="none" normalizeH="0" baseline="0" dirty="0" smtClean="0">
                <a:ln>
                  <a:noFill/>
                </a:ln>
                <a:solidFill>
                  <a:schemeClr val="tx1"/>
                </a:solidFill>
                <a:effectLst/>
                <a:latin typeface="Arial" pitchFamily="34" charset="0"/>
              </a:rPr>
            </a:br>
            <a:r>
              <a:rPr kumimoji="0" lang="es-AR" altLang="es-AR" sz="3200" b="0" i="0" u="none" strike="noStrike" cap="none" normalizeH="0" baseline="0" dirty="0" smtClean="0">
                <a:ln>
                  <a:noFill/>
                </a:ln>
                <a:solidFill>
                  <a:schemeClr val="tx1"/>
                </a:solidFill>
                <a:effectLst/>
                <a:latin typeface="Arial" pitchFamily="34" charset="0"/>
              </a:rPr>
              <a:t>en la calidad de vida y en la prevención de las ECNT. </a:t>
            </a:r>
            <a:br>
              <a:rPr kumimoji="0" lang="es-AR" altLang="es-AR" sz="3200" b="0" i="0" u="none" strike="noStrike" cap="none" normalizeH="0" baseline="0" dirty="0" smtClean="0">
                <a:ln>
                  <a:noFill/>
                </a:ln>
                <a:solidFill>
                  <a:schemeClr val="tx1"/>
                </a:solidFill>
                <a:effectLst/>
                <a:latin typeface="Arial" pitchFamily="34" charset="0"/>
              </a:rPr>
            </a:br>
            <a:r>
              <a:rPr kumimoji="0" lang="es-AR" altLang="es-AR" sz="2800" b="0" i="0" u="none" strike="noStrike" cap="none" normalizeH="0" baseline="0" dirty="0" smtClean="0">
                <a:ln>
                  <a:noFill/>
                </a:ln>
                <a:solidFill>
                  <a:schemeClr val="tx1"/>
                </a:solidFill>
                <a:effectLst/>
                <a:latin typeface="Arial" pitchFamily="34" charset="0"/>
              </a:rPr>
              <a:t/>
            </a:r>
            <a:br>
              <a:rPr kumimoji="0" lang="es-AR" altLang="es-AR" sz="2800" b="0" i="0" u="none" strike="noStrike" cap="none" normalizeH="0" baseline="0" dirty="0" smtClean="0">
                <a:ln>
                  <a:noFill/>
                </a:ln>
                <a:solidFill>
                  <a:schemeClr val="tx1"/>
                </a:solidFill>
                <a:effectLst/>
                <a:latin typeface="Arial" pitchFamily="34" charset="0"/>
              </a:rPr>
            </a:br>
            <a:endParaRPr kumimoji="0" lang="es-AR" altLang="es-AR" sz="4400" b="0" i="0" u="none" strike="noStrike" cap="none" normalizeH="0" baseline="0" dirty="0" smtClean="0">
              <a:ln>
                <a:noFill/>
              </a:ln>
              <a:solidFill>
                <a:schemeClr val="tx1"/>
              </a:solidFill>
              <a:effectLst/>
              <a:latin typeface="Arial" pitchFamily="34"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5" y="2132337"/>
            <a:ext cx="5976664" cy="3985176"/>
          </a:xfrm>
          <a:prstGeom prst="rect">
            <a:avLst/>
          </a:prstGeom>
          <a:noFill/>
          <a:ln>
            <a:noFill/>
          </a:ln>
          <a:effectLst>
            <a:glow rad="1397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075744592"/>
      </p:ext>
    </p:extLst>
  </p:cSld>
  <p:clrMapOvr>
    <a:masterClrMapping/>
  </p:clrMapOvr>
  <p:transition spd="slow" advTm="6579">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wheel(1)">
                                      <p:cBhvr>
                                        <p:cTn id="14"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872067" y="620688"/>
            <a:ext cx="7408333" cy="5505475"/>
          </a:xfrm>
        </p:spPr>
        <p:txBody>
          <a:bodyPr>
            <a:normAutofit lnSpcReduction="10000"/>
          </a:bodyPr>
          <a:lstStyle/>
          <a:p>
            <a:pPr marL="0" indent="0" algn="ctr">
              <a:buNone/>
            </a:pPr>
            <a:r>
              <a:rPr lang="es-AR" sz="3200" b="1" u="sng" dirty="0">
                <a:solidFill>
                  <a:schemeClr val="bg1"/>
                </a:solidFill>
                <a:effectLst>
                  <a:outerShdw blurRad="38100" dist="38100" dir="2700000" algn="tl">
                    <a:srgbClr val="000000">
                      <a:alpha val="43137"/>
                    </a:srgbClr>
                  </a:outerShdw>
                </a:effectLst>
              </a:rPr>
              <a:t>Beneficios de la actividad física: </a:t>
            </a:r>
            <a:r>
              <a:rPr lang="es-AR" b="1" dirty="0">
                <a:solidFill>
                  <a:schemeClr val="tx1"/>
                </a:solidFill>
              </a:rPr>
              <a:t/>
            </a:r>
            <a:br>
              <a:rPr lang="es-AR" b="1" dirty="0">
                <a:solidFill>
                  <a:schemeClr val="tx1"/>
                </a:solidFill>
              </a:rPr>
            </a:br>
            <a:r>
              <a:rPr lang="es-AR" b="1" dirty="0">
                <a:solidFill>
                  <a:schemeClr val="tx1"/>
                </a:solidFill>
              </a:rPr>
              <a:t/>
            </a:r>
            <a:br>
              <a:rPr lang="es-AR" b="1" dirty="0">
                <a:solidFill>
                  <a:schemeClr val="tx1"/>
                </a:solidFill>
              </a:rPr>
            </a:br>
            <a:r>
              <a:rPr lang="es-AR" dirty="0">
                <a:solidFill>
                  <a:schemeClr val="tx1"/>
                </a:solidFill>
              </a:rPr>
              <a:t>* Disminuye el riesgo de mortalidad por enfermedades cardiovasculares, previene y/o retrasa el desarrollo de Hipertensión arterial, mejora el perfil de los lípidos en sangre, la regulación de la glucemia y disminuye el riesgo de padecer Diabetes Mellitus tipo 2. </a:t>
            </a:r>
            <a:br>
              <a:rPr lang="es-AR" dirty="0">
                <a:solidFill>
                  <a:schemeClr val="tx1"/>
                </a:solidFill>
              </a:rPr>
            </a:br>
            <a:r>
              <a:rPr lang="es-AR" dirty="0">
                <a:solidFill>
                  <a:schemeClr val="tx1"/>
                </a:solidFill>
              </a:rPr>
              <a:t/>
            </a:r>
            <a:br>
              <a:rPr lang="es-AR" dirty="0">
                <a:solidFill>
                  <a:schemeClr val="tx1"/>
                </a:solidFill>
              </a:rPr>
            </a:br>
            <a:r>
              <a:rPr lang="es-AR" dirty="0">
                <a:solidFill>
                  <a:schemeClr val="tx1"/>
                </a:solidFill>
              </a:rPr>
              <a:t>* Favorece  la digestión y el ritmo intestinal, e incrementa la utilización de la grasa corporal.</a:t>
            </a:r>
            <a:br>
              <a:rPr lang="es-AR" dirty="0">
                <a:solidFill>
                  <a:schemeClr val="tx1"/>
                </a:solidFill>
              </a:rPr>
            </a:br>
            <a:r>
              <a:rPr lang="es-AR" dirty="0">
                <a:solidFill>
                  <a:schemeClr val="tx1"/>
                </a:solidFill>
              </a:rPr>
              <a:t/>
            </a:r>
            <a:br>
              <a:rPr lang="es-AR" dirty="0">
                <a:solidFill>
                  <a:schemeClr val="tx1"/>
                </a:solidFill>
              </a:rPr>
            </a:br>
            <a:r>
              <a:rPr lang="es-AR" dirty="0">
                <a:solidFill>
                  <a:schemeClr val="tx1"/>
                </a:solidFill>
              </a:rPr>
              <a:t>* Mantiene y mejora la fuerza y la resistencia muscular, incrementando la capacidad funcional para realizar otras actividades físicas de la vida diaria.  </a:t>
            </a:r>
            <a:r>
              <a:rPr lang="es-AR" b="1" dirty="0">
                <a:solidFill>
                  <a:schemeClr val="tx1"/>
                </a:solidFill>
              </a:rPr>
              <a:t> </a:t>
            </a:r>
            <a:br>
              <a:rPr lang="es-AR" b="1" dirty="0">
                <a:solidFill>
                  <a:schemeClr val="tx1"/>
                </a:solidFill>
              </a:rPr>
            </a:br>
            <a:endParaRPr lang="es-ES" b="1" dirty="0">
              <a:solidFill>
                <a:schemeClr val="tx1"/>
              </a:solidFill>
            </a:endParaRPr>
          </a:p>
          <a:p>
            <a:endParaRPr lang="es-AR" dirty="0"/>
          </a:p>
        </p:txBody>
      </p:sp>
    </p:spTree>
    <p:custDataLst>
      <p:tags r:id="rId1"/>
    </p:custDataLst>
    <p:extLst>
      <p:ext uri="{BB962C8B-B14F-4D97-AF65-F5344CB8AC3E}">
        <p14:creationId xmlns:p14="http://schemas.microsoft.com/office/powerpoint/2010/main" val="2475081456"/>
      </p:ext>
    </p:extLst>
  </p:cSld>
  <p:clrMapOvr>
    <a:masterClrMapping/>
  </p:clrMapOvr>
  <p:transition spd="slow" advTm="2722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872067" y="476672"/>
            <a:ext cx="7408333" cy="5649491"/>
          </a:xfrm>
        </p:spPr>
        <p:txBody>
          <a:bodyPr>
            <a:normAutofit/>
          </a:bodyPr>
          <a:lstStyle/>
          <a:p>
            <a:pPr marL="0" indent="0">
              <a:buNone/>
            </a:pPr>
            <a:r>
              <a:rPr lang="es-AR" dirty="0" smtClean="0">
                <a:solidFill>
                  <a:schemeClr val="tx1"/>
                </a:solidFill>
              </a:rPr>
              <a:t>* Mantiene </a:t>
            </a:r>
            <a:r>
              <a:rPr lang="es-AR" dirty="0">
                <a:solidFill>
                  <a:schemeClr val="tx1"/>
                </a:solidFill>
              </a:rPr>
              <a:t>la estructura y función de las articulaciones. </a:t>
            </a:r>
            <a:br>
              <a:rPr lang="es-AR" dirty="0">
                <a:solidFill>
                  <a:schemeClr val="tx1"/>
                </a:solidFill>
              </a:rPr>
            </a:br>
            <a:r>
              <a:rPr lang="es-AR" dirty="0">
                <a:solidFill>
                  <a:schemeClr val="tx1"/>
                </a:solidFill>
              </a:rPr>
              <a:t/>
            </a:r>
            <a:br>
              <a:rPr lang="es-AR" dirty="0">
                <a:solidFill>
                  <a:schemeClr val="tx1"/>
                </a:solidFill>
              </a:rPr>
            </a:br>
            <a:r>
              <a:rPr lang="es-AR" dirty="0">
                <a:solidFill>
                  <a:schemeClr val="tx1"/>
                </a:solidFill>
              </a:rPr>
              <a:t> * Mejora la imagen personal, la calidad del sueño y permite compartir una actividad, ayudando a liberar tensiones y reducir el estrés, los síntomas de la ansiedad y la depresión.  </a:t>
            </a:r>
            <a:br>
              <a:rPr lang="es-AR" dirty="0">
                <a:solidFill>
                  <a:schemeClr val="tx1"/>
                </a:solidFill>
              </a:rPr>
            </a:br>
            <a:r>
              <a:rPr lang="es-AR" dirty="0">
                <a:solidFill>
                  <a:schemeClr val="tx1"/>
                </a:solidFill>
              </a:rPr>
              <a:t/>
            </a:r>
            <a:br>
              <a:rPr lang="es-AR" dirty="0">
                <a:solidFill>
                  <a:schemeClr val="tx1"/>
                </a:solidFill>
              </a:rPr>
            </a:br>
            <a:r>
              <a:rPr lang="es-AR" dirty="0">
                <a:solidFill>
                  <a:schemeClr val="tx1"/>
                </a:solidFill>
              </a:rPr>
              <a:t>*  Aminora el riesgo de caídas.</a:t>
            </a:r>
            <a:br>
              <a:rPr lang="es-AR" dirty="0">
                <a:solidFill>
                  <a:schemeClr val="tx1"/>
                </a:solidFill>
              </a:rPr>
            </a:br>
            <a:r>
              <a:rPr lang="es-AR" dirty="0">
                <a:solidFill>
                  <a:schemeClr val="tx1"/>
                </a:solidFill>
              </a:rPr>
              <a:t/>
            </a:r>
            <a:br>
              <a:rPr lang="es-AR" dirty="0">
                <a:solidFill>
                  <a:schemeClr val="tx1"/>
                </a:solidFill>
              </a:rPr>
            </a:br>
            <a:r>
              <a:rPr lang="es-AR" dirty="0">
                <a:solidFill>
                  <a:schemeClr val="tx1"/>
                </a:solidFill>
              </a:rPr>
              <a:t/>
            </a:r>
            <a:br>
              <a:rPr lang="es-AR" dirty="0">
                <a:solidFill>
                  <a:schemeClr val="tx1"/>
                </a:solidFill>
              </a:rPr>
            </a:br>
            <a:r>
              <a:rPr lang="es-MX" dirty="0">
                <a:solidFill>
                  <a:schemeClr val="tx1"/>
                </a:solidFill>
              </a:rPr>
              <a:t>Por lo mencionado anteriormente resulta de vital importancia desarrollar estrategias de promoción, prevención a través de distintos dispositivos vinculados con la educación alimentaria y consejería nutricional. </a:t>
            </a:r>
            <a:br>
              <a:rPr lang="es-MX" dirty="0">
                <a:solidFill>
                  <a:schemeClr val="tx1"/>
                </a:solidFill>
              </a:rPr>
            </a:br>
            <a:endParaRPr lang="es-ES" dirty="0">
              <a:solidFill>
                <a:schemeClr val="tx1"/>
              </a:solidFill>
            </a:endParaRPr>
          </a:p>
          <a:p>
            <a:endParaRPr lang="es-AR" dirty="0">
              <a:solidFill>
                <a:schemeClr val="tx1"/>
              </a:solidFill>
            </a:endParaRPr>
          </a:p>
        </p:txBody>
      </p:sp>
    </p:spTree>
    <p:custDataLst>
      <p:tags r:id="rId1"/>
    </p:custDataLst>
    <p:extLst>
      <p:ext uri="{BB962C8B-B14F-4D97-AF65-F5344CB8AC3E}">
        <p14:creationId xmlns:p14="http://schemas.microsoft.com/office/powerpoint/2010/main" val="1329592757"/>
      </p:ext>
    </p:extLst>
  </p:cSld>
  <p:clrMapOvr>
    <a:masterClrMapping/>
  </p:clrMapOvr>
  <p:transition spd="slow" advTm="25105">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867039" y="2996952"/>
            <a:ext cx="7408333" cy="2337709"/>
          </a:xfrm>
        </p:spPr>
        <p:txBody>
          <a:bodyPr/>
          <a:lstStyle/>
          <a:p>
            <a:pPr marL="0" indent="0" algn="ctr">
              <a:buNone/>
            </a:pPr>
            <a:r>
              <a:rPr lang="es-MX" b="1" dirty="0"/>
              <a:t>Por lo mencionado anteriormente</a:t>
            </a:r>
            <a:br>
              <a:rPr lang="es-MX" b="1" dirty="0"/>
            </a:br>
            <a:r>
              <a:rPr lang="es-MX" b="1" dirty="0"/>
              <a:t> resulta de vital importancia desarrollar estrategias de promoción, prevención a través de distintos dispositivos vinculados con la educación alimentaria y consejería nutricional. </a:t>
            </a:r>
            <a:br>
              <a:rPr lang="es-MX" b="1" dirty="0"/>
            </a:br>
            <a:endParaRPr lang="es-ES" b="1" dirty="0"/>
          </a:p>
          <a:p>
            <a:endParaRPr lang="es-AR"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908720"/>
            <a:ext cx="5614987" cy="1573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731996567"/>
      </p:ext>
    </p:extLst>
  </p:cSld>
  <p:clrMapOvr>
    <a:masterClrMapping/>
  </p:clrMapOvr>
  <p:transition spd="slow" advTm="10972">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wheel(1)">
                                      <p:cBhvr>
                                        <p:cTn id="12"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872067" y="1268760"/>
            <a:ext cx="7408333" cy="5157192"/>
          </a:xfrm>
        </p:spPr>
        <p:txBody>
          <a:bodyPr>
            <a:normAutofit/>
          </a:bodyPr>
          <a:lstStyle/>
          <a:p>
            <a:pPr marL="0" indent="0">
              <a:buNone/>
            </a:pPr>
            <a:r>
              <a:rPr lang="es-MX" dirty="0">
                <a:solidFill>
                  <a:schemeClr val="tx1"/>
                </a:solidFill>
              </a:rPr>
              <a:t>A principios de este años se propuso un espacio recreativo de actividad física al aire libre todos los Lunes de 10 a 11.30hs. En la cancha de la Sociedad de Fomento Santa Laura que se encuentra al lado del Caps.</a:t>
            </a:r>
          </a:p>
          <a:p>
            <a:pPr marL="0" indent="0">
              <a:buNone/>
            </a:pPr>
            <a:endParaRPr lang="es-MX" dirty="0" smtClean="0">
              <a:solidFill>
                <a:schemeClr val="tx1"/>
              </a:solidFill>
            </a:endParaRPr>
          </a:p>
          <a:p>
            <a:pPr marL="0" indent="0">
              <a:buNone/>
            </a:pPr>
            <a:endParaRPr lang="es-MX" dirty="0">
              <a:solidFill>
                <a:schemeClr val="tx1"/>
              </a:solidFill>
            </a:endParaRPr>
          </a:p>
          <a:p>
            <a:endParaRPr lang="es-MX" dirty="0" smtClean="0">
              <a:solidFill>
                <a:schemeClr val="tx1"/>
              </a:solidFill>
            </a:endParaRPr>
          </a:p>
          <a:p>
            <a:endParaRPr lang="es-MX" dirty="0">
              <a:solidFill>
                <a:schemeClr val="tx1"/>
              </a:solidFill>
            </a:endParaRPr>
          </a:p>
          <a:p>
            <a:pPr marL="0" indent="0">
              <a:buNone/>
            </a:pPr>
            <a:r>
              <a:rPr lang="es-MX" dirty="0">
                <a:solidFill>
                  <a:schemeClr val="tx1"/>
                </a:solidFill>
              </a:rPr>
              <a:t>Convocamos a los pacientes adultos y adultos mayores con ECNT obtenidos de la base de datos del Centro de Salud, pacientes de nutrición y Medicina General. Además de vecinos y familiares de los mismos.</a:t>
            </a:r>
            <a:endParaRPr lang="es-ES" dirty="0">
              <a:solidFill>
                <a:schemeClr val="tx1"/>
              </a:solidFill>
            </a:endParaRPr>
          </a:p>
          <a:p>
            <a:endParaRPr lang="es-AR" dirty="0">
              <a:solidFill>
                <a:schemeClr val="tx1"/>
              </a:solidFill>
            </a:endParaRPr>
          </a:p>
        </p:txBody>
      </p:sp>
      <p:sp>
        <p:nvSpPr>
          <p:cNvPr id="4" name="Rectangle 2"/>
          <p:cNvSpPr>
            <a:spLocks noGrp="1" noChangeArrowheads="1"/>
          </p:cNvSpPr>
          <p:nvPr>
            <p:ph type="title"/>
          </p:nvPr>
        </p:nvSpPr>
        <p:spPr bwMode="auto">
          <a:xfrm>
            <a:off x="457200" y="260648"/>
            <a:ext cx="8229600" cy="82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3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rPr>
              <a:t>PROPUESTA</a:t>
            </a:r>
            <a:endParaRPr kumimoji="0" lang="es-AR" altLang="es-AR" sz="44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ndParaRPr>
          </a:p>
        </p:txBody>
      </p:sp>
      <p:pic>
        <p:nvPicPr>
          <p:cNvPr id="4099" name="Diagrama 10"/>
          <p:cNvPicPr>
            <a:picLocks noChangeArrowheads="1"/>
          </p:cNvPicPr>
          <p:nvPr/>
        </p:nvPicPr>
        <p:blipFill>
          <a:blip r:embed="rId3">
            <a:extLst>
              <a:ext uri="{28A0092B-C50C-407E-A947-70E740481C1C}">
                <a14:useLocalDpi xmlns:a14="http://schemas.microsoft.com/office/drawing/2010/main" val="0"/>
              </a:ext>
            </a:extLst>
          </a:blip>
          <a:srcRect l="-9435" t="-63097" r="-9476" b="-63161"/>
          <a:stretch>
            <a:fillRect/>
          </a:stretch>
        </p:blipFill>
        <p:spPr bwMode="auto">
          <a:xfrm>
            <a:off x="5076056" y="2060848"/>
            <a:ext cx="3635896" cy="30766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9710347"/>
      </p:ext>
    </p:extLst>
  </p:cSld>
  <p:clrMapOvr>
    <a:masterClrMapping/>
  </p:clrMapOvr>
  <p:transition spd="slow" advTm="22383">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additive="base">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 calcmode="lin" valueType="num">
                                      <p:cBhvr additive="base">
                                        <p:cTn id="20"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4099"/>
                                        </p:tgtEl>
                                        <p:attrNameLst>
                                          <p:attrName>style.visibility</p:attrName>
                                        </p:attrNameLst>
                                      </p:cBhvr>
                                      <p:to>
                                        <p:strVal val="visible"/>
                                      </p:to>
                                    </p:set>
                                    <p:anim calcmode="lin" valueType="num">
                                      <p:cBhvr>
                                        <p:cTn id="26" dur="1000" fill="hold"/>
                                        <p:tgtEl>
                                          <p:spTgt spid="4099"/>
                                        </p:tgtEl>
                                        <p:attrNameLst>
                                          <p:attrName>ppt_w</p:attrName>
                                        </p:attrNameLst>
                                      </p:cBhvr>
                                      <p:tavLst>
                                        <p:tav tm="0">
                                          <p:val>
                                            <p:fltVal val="0"/>
                                          </p:val>
                                        </p:tav>
                                        <p:tav tm="100000">
                                          <p:val>
                                            <p:strVal val="#ppt_w"/>
                                          </p:val>
                                        </p:tav>
                                      </p:tavLst>
                                    </p:anim>
                                    <p:anim calcmode="lin" valueType="num">
                                      <p:cBhvr>
                                        <p:cTn id="27" dur="1000" fill="hold"/>
                                        <p:tgtEl>
                                          <p:spTgt spid="4099"/>
                                        </p:tgtEl>
                                        <p:attrNameLst>
                                          <p:attrName>ppt_h</p:attrName>
                                        </p:attrNameLst>
                                      </p:cBhvr>
                                      <p:tavLst>
                                        <p:tav tm="0">
                                          <p:val>
                                            <p:fltVal val="0"/>
                                          </p:val>
                                        </p:tav>
                                        <p:tav tm="100000">
                                          <p:val>
                                            <p:strVal val="#ppt_h"/>
                                          </p:val>
                                        </p:tav>
                                      </p:tavLst>
                                    </p:anim>
                                    <p:anim calcmode="lin" valueType="num">
                                      <p:cBhvr>
                                        <p:cTn id="28" dur="1000" fill="hold"/>
                                        <p:tgtEl>
                                          <p:spTgt spid="4099"/>
                                        </p:tgtEl>
                                        <p:attrNameLst>
                                          <p:attrName>style.rotation</p:attrName>
                                        </p:attrNameLst>
                                      </p:cBhvr>
                                      <p:tavLst>
                                        <p:tav tm="0">
                                          <p:val>
                                            <p:fltVal val="90"/>
                                          </p:val>
                                        </p:tav>
                                        <p:tav tm="100000">
                                          <p:val>
                                            <p:fltVal val="0"/>
                                          </p:val>
                                        </p:tav>
                                      </p:tavLst>
                                    </p:anim>
                                    <p:animEffect transition="in" filter="fade">
                                      <p:cBhvr>
                                        <p:cTn id="29" dur="1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827584" y="2492896"/>
            <a:ext cx="7408333" cy="3633267"/>
          </a:xfrm>
        </p:spPr>
        <p:txBody>
          <a:bodyPr/>
          <a:lstStyle/>
          <a:p>
            <a:pPr marL="0" indent="0">
              <a:buNone/>
            </a:pPr>
            <a:r>
              <a:rPr lang="es-MX" b="1" dirty="0">
                <a:solidFill>
                  <a:schemeClr val="tx1"/>
                </a:solidFill>
              </a:rPr>
              <a:t>La propuesta es ofrecer distintos tipos de ejercicios que varían en cada encuentro para que la actividad resulte más atractiva y adecuada a las personas que concurren; Además de juegos de memoria y coordinación, que cada quién realiza según sus posibilidades. Éstos se desarrollan con el acompañamiento de una docente y alumnos de Kinesiología de la UNAHUR.</a:t>
            </a:r>
            <a:endParaRPr lang="es-ES" b="1" dirty="0">
              <a:solidFill>
                <a:schemeClr val="tx1"/>
              </a:solidFill>
            </a:endParaRPr>
          </a:p>
          <a:p>
            <a:endParaRPr lang="es-AR" b="1" dirty="0">
              <a:solidFill>
                <a:schemeClr val="tx1"/>
              </a:solidFill>
            </a:endParaRPr>
          </a:p>
        </p:txBody>
      </p:sp>
    </p:spTree>
    <p:custDataLst>
      <p:tags r:id="rId1"/>
    </p:custDataLst>
    <p:extLst>
      <p:ext uri="{BB962C8B-B14F-4D97-AF65-F5344CB8AC3E}">
        <p14:creationId xmlns:p14="http://schemas.microsoft.com/office/powerpoint/2010/main" val="2275958153"/>
      </p:ext>
    </p:extLst>
  </p:cSld>
  <p:clrMapOvr>
    <a:masterClrMapping/>
  </p:clrMapOvr>
  <mc:AlternateContent xmlns:mc="http://schemas.openxmlformats.org/markup-compatibility/2006" xmlns:p14="http://schemas.microsoft.com/office/powerpoint/2010/main">
    <mc:Choice Requires="p14">
      <p:transition spd="slow" p14:dur="1200" advTm="16660">
        <p14:flip dir="r"/>
      </p:transition>
    </mc:Choice>
    <mc:Fallback xmlns="">
      <p:transition spd="slow" advTm="1666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2.7"/>
</p:tagLst>
</file>

<file path=ppt/tags/tag10.xml><?xml version="1.0" encoding="utf-8"?>
<p:tagLst xmlns:a="http://schemas.openxmlformats.org/drawingml/2006/main" xmlns:r="http://schemas.openxmlformats.org/officeDocument/2006/relationships" xmlns:p="http://schemas.openxmlformats.org/presentationml/2006/main">
  <p:tag name="TIMING" val="|0.3|1.5|1.4|1.6|1.4"/>
</p:tagLst>
</file>

<file path=ppt/tags/tag11.xml><?xml version="1.0" encoding="utf-8"?>
<p:tagLst xmlns:a="http://schemas.openxmlformats.org/drawingml/2006/main" xmlns:r="http://schemas.openxmlformats.org/officeDocument/2006/relationships" xmlns:p="http://schemas.openxmlformats.org/presentationml/2006/main">
  <p:tag name="TIMING" val="|0.7|2.4"/>
</p:tagLst>
</file>

<file path=ppt/tags/tag12.xml><?xml version="1.0" encoding="utf-8"?>
<p:tagLst xmlns:a="http://schemas.openxmlformats.org/drawingml/2006/main" xmlns:r="http://schemas.openxmlformats.org/officeDocument/2006/relationships" xmlns:p="http://schemas.openxmlformats.org/presentationml/2006/main">
  <p:tag name="TIMING" val="|0.7|1.2|1.4|1.3"/>
</p:tagLst>
</file>

<file path=ppt/tags/tag13.xml><?xml version="1.0" encoding="utf-8"?>
<p:tagLst xmlns:a="http://schemas.openxmlformats.org/drawingml/2006/main" xmlns:r="http://schemas.openxmlformats.org/officeDocument/2006/relationships" xmlns:p="http://schemas.openxmlformats.org/presentationml/2006/main">
  <p:tag name="TIMING" val="|0.5|10"/>
</p:tagLst>
</file>

<file path=ppt/tags/tag14.xml><?xml version="1.0" encoding="utf-8"?>
<p:tagLst xmlns:a="http://schemas.openxmlformats.org/drawingml/2006/main" xmlns:r="http://schemas.openxmlformats.org/officeDocument/2006/relationships" xmlns:p="http://schemas.openxmlformats.org/presentationml/2006/main">
  <p:tag name="TIMING" val="|0.7|1.3|1.7"/>
</p:tagLst>
</file>

<file path=ppt/tags/tag15.xml><?xml version="1.0" encoding="utf-8"?>
<p:tagLst xmlns:a="http://schemas.openxmlformats.org/drawingml/2006/main" xmlns:r="http://schemas.openxmlformats.org/officeDocument/2006/relationships" xmlns:p="http://schemas.openxmlformats.org/presentationml/2006/main">
  <p:tag name="TIMING" val="|0.5|2"/>
</p:tagLst>
</file>

<file path=ppt/tags/tag16.xml><?xml version="1.0" encoding="utf-8"?>
<p:tagLst xmlns:a="http://schemas.openxmlformats.org/drawingml/2006/main" xmlns:r="http://schemas.openxmlformats.org/officeDocument/2006/relationships" xmlns:p="http://schemas.openxmlformats.org/presentationml/2006/main">
  <p:tag name="TIMING" val="|1|1.2|1.1"/>
</p:tagLst>
</file>

<file path=ppt/tags/tag17.xml><?xml version="1.0" encoding="utf-8"?>
<p:tagLst xmlns:a="http://schemas.openxmlformats.org/drawingml/2006/main" xmlns:r="http://schemas.openxmlformats.org/officeDocument/2006/relationships" xmlns:p="http://schemas.openxmlformats.org/presentationml/2006/main">
  <p:tag name="TIMING" val="|0.9|1.8|1.9|1.8"/>
</p:tagLst>
</file>

<file path=ppt/tags/tag18.xml><?xml version="1.0" encoding="utf-8"?>
<p:tagLst xmlns:a="http://schemas.openxmlformats.org/drawingml/2006/main" xmlns:r="http://schemas.openxmlformats.org/officeDocument/2006/relationships" xmlns:p="http://schemas.openxmlformats.org/presentationml/2006/main">
  <p:tag name="TIMING" val="|0.5|2|2.5"/>
</p:tagLst>
</file>

<file path=ppt/tags/tag19.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1.2|1.4|1.4|1.3|1.4|1.6"/>
</p:tagLst>
</file>

<file path=ppt/tags/tag20.xml><?xml version="1.0" encoding="utf-8"?>
<p:tagLst xmlns:a="http://schemas.openxmlformats.org/drawingml/2006/main" xmlns:r="http://schemas.openxmlformats.org/officeDocument/2006/relationships" xmlns:p="http://schemas.openxmlformats.org/presentationml/2006/main">
  <p:tag name="TIMING" val="|0.5|2.2"/>
</p:tagLst>
</file>

<file path=ppt/tags/tag3.xml><?xml version="1.0" encoding="utf-8"?>
<p:tagLst xmlns:a="http://schemas.openxmlformats.org/drawingml/2006/main" xmlns:r="http://schemas.openxmlformats.org/officeDocument/2006/relationships" xmlns:p="http://schemas.openxmlformats.org/presentationml/2006/main">
  <p:tag name="TIMING" val="|0.6|6.3"/>
</p:tagLst>
</file>

<file path=ppt/tags/tag4.xml><?xml version="1.0" encoding="utf-8"?>
<p:tagLst xmlns:a="http://schemas.openxmlformats.org/drawingml/2006/main" xmlns:r="http://schemas.openxmlformats.org/officeDocument/2006/relationships" xmlns:p="http://schemas.openxmlformats.org/presentationml/2006/main">
  <p:tag name="TIMING" val="|0.4|1.4"/>
</p:tagLst>
</file>

<file path=ppt/tags/tag5.xml><?xml version="1.0" encoding="utf-8"?>
<p:tagLst xmlns:a="http://schemas.openxmlformats.org/drawingml/2006/main" xmlns:r="http://schemas.openxmlformats.org/officeDocument/2006/relationships" xmlns:p="http://schemas.openxmlformats.org/presentationml/2006/main">
  <p:tag name="TIMING" val="|0.7"/>
</p:tagLst>
</file>

<file path=ppt/tags/tag6.xml><?xml version="1.0" encoding="utf-8"?>
<p:tagLst xmlns:a="http://schemas.openxmlformats.org/drawingml/2006/main" xmlns:r="http://schemas.openxmlformats.org/officeDocument/2006/relationships" xmlns:p="http://schemas.openxmlformats.org/presentationml/2006/main">
  <p:tag name="TIMING" val="|0.7"/>
</p:tagLst>
</file>

<file path=ppt/tags/tag7.xml><?xml version="1.0" encoding="utf-8"?>
<p:tagLst xmlns:a="http://schemas.openxmlformats.org/drawingml/2006/main" xmlns:r="http://schemas.openxmlformats.org/officeDocument/2006/relationships" xmlns:p="http://schemas.openxmlformats.org/presentationml/2006/main">
  <p:tag name="TIMING" val="|0.6|1.7"/>
</p:tagLst>
</file>

<file path=ppt/tags/tag8.xml><?xml version="1.0" encoding="utf-8"?>
<p:tagLst xmlns:a="http://schemas.openxmlformats.org/drawingml/2006/main" xmlns:r="http://schemas.openxmlformats.org/officeDocument/2006/relationships" xmlns:p="http://schemas.openxmlformats.org/presentationml/2006/main">
  <p:tag name="TIMING" val="|0.7|1.5|1.1|1.2"/>
</p:tagLst>
</file>

<file path=ppt/tags/tag9.xml><?xml version="1.0" encoding="utf-8"?>
<p:tagLst xmlns:a="http://schemas.openxmlformats.org/drawingml/2006/main" xmlns:r="http://schemas.openxmlformats.org/officeDocument/2006/relationships" xmlns:p="http://schemas.openxmlformats.org/presentationml/2006/main">
  <p:tag name="TIMING" val="|0.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rma de onda">
  <a:themeElements>
    <a:clrScheme name="Forma de onda">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Forma de onda">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orma de onda">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137</TotalTime>
  <Words>532</Words>
  <Application>Microsoft Office PowerPoint</Application>
  <PresentationFormat>Presentación en pantalla (4:3)</PresentationFormat>
  <Paragraphs>40</Paragraphs>
  <Slides>20</Slides>
  <Notes>0</Notes>
  <HiddenSlides>0</HiddenSlides>
  <MMClips>0</MMClips>
  <ScaleCrop>false</ScaleCrop>
  <HeadingPairs>
    <vt:vector size="4" baseType="variant">
      <vt:variant>
        <vt:lpstr>Tema</vt:lpstr>
      </vt:variant>
      <vt:variant>
        <vt:i4>1</vt:i4>
      </vt:variant>
      <vt:variant>
        <vt:lpstr>Títulos de diapositiva</vt:lpstr>
      </vt:variant>
      <vt:variant>
        <vt:i4>20</vt:i4>
      </vt:variant>
    </vt:vector>
  </HeadingPairs>
  <TitlesOfParts>
    <vt:vector size="21" baseType="lpstr">
      <vt:lpstr>Forma de onda</vt:lpstr>
      <vt:lpstr>  LUNES EN MOVIMIENTO  Centro de Salud Santa Laura </vt:lpstr>
      <vt:lpstr>Presentación de PowerPoint</vt:lpstr>
      <vt:lpstr>La malnutrición por exceso, la obesidad y el sedentarismo están asociados directamente con el crecimiento de enfermedades crónicas no transmisibles (ECNT).  La obesidad en adultos es uno de los factores  determinantes que explican el crecimiento de las principales causas de morbi-mortalidad.  </vt:lpstr>
      <vt:lpstr>El ejercicio cumple un rol fundamental  en la calidad de vida y en la prevención de las ECNT.   </vt:lpstr>
      <vt:lpstr>Presentación de PowerPoint</vt:lpstr>
      <vt:lpstr>Presentación de PowerPoint</vt:lpstr>
      <vt:lpstr>Presentación de PowerPoint</vt:lpstr>
      <vt:lpstr>PROPUESTA</vt:lpstr>
      <vt:lpstr>Presentación de PowerPoint</vt:lpstr>
      <vt:lpstr>Algunos ejercicios…</vt:lpstr>
      <vt:lpstr>Presentación de PowerPoint</vt:lpstr>
      <vt:lpstr>Toma de TA y Glucemia </vt:lpstr>
      <vt:lpstr>Presentación de PowerPoint</vt:lpstr>
      <vt:lpstr>Presentación de PowerPoint</vt:lpstr>
      <vt:lpstr>Presentación de PowerPoint</vt:lpstr>
      <vt:lpstr>Conclusiones </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Lunes en Movimiento Caps Santa Laura</dc:title>
  <dc:creator>Sala Santa Laura</dc:creator>
  <cp:lastModifiedBy>Sala Santa Laura</cp:lastModifiedBy>
  <cp:revision>11</cp:revision>
  <dcterms:created xsi:type="dcterms:W3CDTF">2022-10-17T14:21:02Z</dcterms:created>
  <dcterms:modified xsi:type="dcterms:W3CDTF">2022-10-18T16:56:27Z</dcterms:modified>
</cp:coreProperties>
</file>